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0"/>
  </p:notesMasterIdLst>
  <p:handoutMasterIdLst>
    <p:handoutMasterId r:id="rId71"/>
  </p:handoutMasterIdLst>
  <p:sldIdLst>
    <p:sldId id="269" r:id="rId2"/>
    <p:sldId id="543" r:id="rId3"/>
    <p:sldId id="919" r:id="rId4"/>
    <p:sldId id="962" r:id="rId5"/>
    <p:sldId id="921" r:id="rId6"/>
    <p:sldId id="1006" r:id="rId7"/>
    <p:sldId id="964" r:id="rId8"/>
    <p:sldId id="965" r:id="rId9"/>
    <p:sldId id="970" r:id="rId10"/>
    <p:sldId id="976" r:id="rId11"/>
    <p:sldId id="865" r:id="rId12"/>
    <p:sldId id="972" r:id="rId13"/>
    <p:sldId id="973" r:id="rId14"/>
    <p:sldId id="974" r:id="rId15"/>
    <p:sldId id="975" r:id="rId16"/>
    <p:sldId id="1025" r:id="rId17"/>
    <p:sldId id="977" r:id="rId18"/>
    <p:sldId id="978" r:id="rId19"/>
    <p:sldId id="979" r:id="rId20"/>
    <p:sldId id="980" r:id="rId21"/>
    <p:sldId id="982" r:id="rId22"/>
    <p:sldId id="981" r:id="rId23"/>
    <p:sldId id="983" r:id="rId24"/>
    <p:sldId id="984" r:id="rId25"/>
    <p:sldId id="985" r:id="rId26"/>
    <p:sldId id="986" r:id="rId27"/>
    <p:sldId id="987" r:id="rId28"/>
    <p:sldId id="988" r:id="rId29"/>
    <p:sldId id="989" r:id="rId30"/>
    <p:sldId id="990" r:id="rId31"/>
    <p:sldId id="991" r:id="rId32"/>
    <p:sldId id="992" r:id="rId33"/>
    <p:sldId id="993" r:id="rId34"/>
    <p:sldId id="994" r:id="rId35"/>
    <p:sldId id="995" r:id="rId36"/>
    <p:sldId id="996" r:id="rId37"/>
    <p:sldId id="997" r:id="rId38"/>
    <p:sldId id="998" r:id="rId39"/>
    <p:sldId id="999" r:id="rId40"/>
    <p:sldId id="1000" r:id="rId41"/>
    <p:sldId id="1001" r:id="rId42"/>
    <p:sldId id="1002" r:id="rId43"/>
    <p:sldId id="1003" r:id="rId44"/>
    <p:sldId id="1004" r:id="rId45"/>
    <p:sldId id="1007" r:id="rId46"/>
    <p:sldId id="1005" r:id="rId47"/>
    <p:sldId id="1008" r:id="rId48"/>
    <p:sldId id="1009" r:id="rId49"/>
    <p:sldId id="1010" r:id="rId50"/>
    <p:sldId id="1011" r:id="rId51"/>
    <p:sldId id="1012" r:id="rId52"/>
    <p:sldId id="1013" r:id="rId53"/>
    <p:sldId id="1014" r:id="rId54"/>
    <p:sldId id="1015" r:id="rId55"/>
    <p:sldId id="1016" r:id="rId56"/>
    <p:sldId id="1017" r:id="rId57"/>
    <p:sldId id="1018" r:id="rId58"/>
    <p:sldId id="1019" r:id="rId59"/>
    <p:sldId id="1020" r:id="rId60"/>
    <p:sldId id="1021" r:id="rId61"/>
    <p:sldId id="1022" r:id="rId62"/>
    <p:sldId id="1023" r:id="rId63"/>
    <p:sldId id="1024" r:id="rId64"/>
    <p:sldId id="1026" r:id="rId65"/>
    <p:sldId id="1027" r:id="rId66"/>
    <p:sldId id="1028" r:id="rId67"/>
    <p:sldId id="1029" r:id="rId68"/>
    <p:sldId id="915" r:id="rId69"/>
  </p:sldIdLst>
  <p:sldSz cx="12192000" cy="6858000"/>
  <p:notesSz cx="7099300" cy="10234613"/>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FF00"/>
    <a:srgbClr val="FF0000"/>
    <a:srgbClr val="FF6600"/>
    <a:srgbClr val="990033"/>
    <a:srgbClr val="FF5050"/>
    <a:srgbClr val="990000"/>
    <a:srgbClr val="660066"/>
    <a:srgbClr val="FF330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32" autoAdjust="0"/>
    <p:restoredTop sz="96357" autoAdjust="0"/>
  </p:normalViewPr>
  <p:slideViewPr>
    <p:cSldViewPr snapToGrid="0" snapToObjects="1">
      <p:cViewPr varScale="1">
        <p:scale>
          <a:sx n="116" d="100"/>
          <a:sy n="116" d="100"/>
        </p:scale>
        <p:origin x="177" y="63"/>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2"/>
    </p:cViewPr>
  </p:sorterViewPr>
  <p:notesViewPr>
    <p:cSldViewPr snapToGrid="0" snapToObjects="1">
      <p:cViewPr varScale="1">
        <p:scale>
          <a:sx n="63" d="100"/>
          <a:sy n="63" d="100"/>
        </p:scale>
        <p:origin x="-2604" y="-114"/>
      </p:cViewPr>
      <p:guideLst>
        <p:guide orient="horz" pos="3224"/>
        <p:guide pos="2237"/>
      </p:guideLst>
    </p:cSldViewPr>
  </p:notesViewPr>
  <p:gridSpacing cx="76330" cy="7633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0.wmf"/><Relationship Id="rId4"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4.wmf"/><Relationship Id="rId5" Type="http://schemas.openxmlformats.org/officeDocument/2006/relationships/image" Target="../media/image60.wmf"/><Relationship Id="rId4" Type="http://schemas.openxmlformats.org/officeDocument/2006/relationships/image" Target="../media/image5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40.wmf"/><Relationship Id="rId5" Type="http://schemas.openxmlformats.org/officeDocument/2006/relationships/image" Target="../media/image69.wmf"/><Relationship Id="rId4" Type="http://schemas.openxmlformats.org/officeDocument/2006/relationships/image" Target="../media/image6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7.wmf"/><Relationship Id="rId5" Type="http://schemas.openxmlformats.org/officeDocument/2006/relationships/image" Target="../media/image73.wmf"/><Relationship Id="rId4"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67.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67.wmf"/><Relationship Id="rId5" Type="http://schemas.openxmlformats.org/officeDocument/2006/relationships/image" Target="../media/image82.wmf"/><Relationship Id="rId4" Type="http://schemas.openxmlformats.org/officeDocument/2006/relationships/image" Target="../media/image81.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0.wmf"/><Relationship Id="rId7" Type="http://schemas.openxmlformats.org/officeDocument/2006/relationships/image" Target="../media/image86.wmf"/><Relationship Id="rId2" Type="http://schemas.openxmlformats.org/officeDocument/2006/relationships/image" Target="../media/image79.wmf"/><Relationship Id="rId1" Type="http://schemas.openxmlformats.org/officeDocument/2006/relationships/image" Target="../media/image67.wmf"/><Relationship Id="rId6" Type="http://schemas.openxmlformats.org/officeDocument/2006/relationships/image" Target="../media/image85.wmf"/><Relationship Id="rId5" Type="http://schemas.openxmlformats.org/officeDocument/2006/relationships/image" Target="../media/image82.wmf"/><Relationship Id="rId4" Type="http://schemas.openxmlformats.org/officeDocument/2006/relationships/image" Target="../media/image8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54.wmf"/><Relationship Id="rId1" Type="http://schemas.openxmlformats.org/officeDocument/2006/relationships/image" Target="../media/image92.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12.wmf"/><Relationship Id="rId1" Type="http://schemas.openxmlformats.org/officeDocument/2006/relationships/image" Target="../media/image11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79.wmf"/><Relationship Id="rId1" Type="http://schemas.openxmlformats.org/officeDocument/2006/relationships/image" Target="../media/image113.wmf"/><Relationship Id="rId6" Type="http://schemas.openxmlformats.org/officeDocument/2006/relationships/image" Target="../media/image115.wmf"/><Relationship Id="rId5" Type="http://schemas.openxmlformats.org/officeDocument/2006/relationships/image" Target="../media/image82.wmf"/><Relationship Id="rId4" Type="http://schemas.openxmlformats.org/officeDocument/2006/relationships/image" Target="../media/image8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4.wmf"/><Relationship Id="rId7" Type="http://schemas.openxmlformats.org/officeDocument/2006/relationships/image" Target="../media/image85.wmf"/><Relationship Id="rId2" Type="http://schemas.openxmlformats.org/officeDocument/2006/relationships/image" Target="../media/image79.wmf"/><Relationship Id="rId1" Type="http://schemas.openxmlformats.org/officeDocument/2006/relationships/image" Target="../media/image113.wmf"/><Relationship Id="rId6" Type="http://schemas.openxmlformats.org/officeDocument/2006/relationships/image" Target="../media/image115.wmf"/><Relationship Id="rId5" Type="http://schemas.openxmlformats.org/officeDocument/2006/relationships/image" Target="../media/image82.wmf"/><Relationship Id="rId4" Type="http://schemas.openxmlformats.org/officeDocument/2006/relationships/image" Target="../media/image81.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image" Target="../media/image90.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image" Target="../media/image82.wmf"/><Relationship Id="rId7" Type="http://schemas.openxmlformats.org/officeDocument/2006/relationships/image" Target="../media/image130.wmf"/><Relationship Id="rId2" Type="http://schemas.openxmlformats.org/officeDocument/2006/relationships/image" Target="../media/image85.wmf"/><Relationship Id="rId1" Type="http://schemas.openxmlformats.org/officeDocument/2006/relationships/image" Target="../media/image112.wmf"/><Relationship Id="rId6" Type="http://schemas.openxmlformats.org/officeDocument/2006/relationships/image" Target="../media/image138.wmf"/><Relationship Id="rId5" Type="http://schemas.openxmlformats.org/officeDocument/2006/relationships/image" Target="../media/image137.wmf"/><Relationship Id="rId4" Type="http://schemas.openxmlformats.org/officeDocument/2006/relationships/image" Target="../media/image136.wmf"/><Relationship Id="rId9" Type="http://schemas.openxmlformats.org/officeDocument/2006/relationships/image" Target="../media/image14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43.wmf"/><Relationship Id="rId7" Type="http://schemas.openxmlformats.org/officeDocument/2006/relationships/image" Target="../media/image147.wmf"/><Relationship Id="rId2" Type="http://schemas.openxmlformats.org/officeDocument/2006/relationships/image" Target="../media/image142.wmf"/><Relationship Id="rId1" Type="http://schemas.openxmlformats.org/officeDocument/2006/relationships/image" Target="../media/image141.wmf"/><Relationship Id="rId6"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4.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54.wmf"/><Relationship Id="rId3" Type="http://schemas.openxmlformats.org/officeDocument/2006/relationships/image" Target="../media/image149.wmf"/><Relationship Id="rId7" Type="http://schemas.openxmlformats.org/officeDocument/2006/relationships/image" Target="../media/image153.wmf"/><Relationship Id="rId2" Type="http://schemas.openxmlformats.org/officeDocument/2006/relationships/image" Target="../media/image148.wmf"/><Relationship Id="rId1" Type="http://schemas.openxmlformats.org/officeDocument/2006/relationships/image" Target="../media/image143.wmf"/><Relationship Id="rId6" Type="http://schemas.openxmlformats.org/officeDocument/2006/relationships/image" Target="../media/image152.wmf"/><Relationship Id="rId5" Type="http://schemas.openxmlformats.org/officeDocument/2006/relationships/image" Target="../media/image151.wmf"/><Relationship Id="rId10" Type="http://schemas.openxmlformats.org/officeDocument/2006/relationships/image" Target="../media/image156.wmf"/><Relationship Id="rId4" Type="http://schemas.openxmlformats.org/officeDocument/2006/relationships/image" Target="../media/image150.wmf"/><Relationship Id="rId9" Type="http://schemas.openxmlformats.org/officeDocument/2006/relationships/image" Target="../media/image155.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image" Target="../media/image138.wmf"/><Relationship Id="rId7" Type="http://schemas.openxmlformats.org/officeDocument/2006/relationships/image" Target="../media/image161.wmf"/><Relationship Id="rId2" Type="http://schemas.openxmlformats.org/officeDocument/2006/relationships/image" Target="../media/image137.wmf"/><Relationship Id="rId1" Type="http://schemas.openxmlformats.org/officeDocument/2006/relationships/image" Target="../media/image136.wmf"/><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30.wmf"/><Relationship Id="rId9" Type="http://schemas.openxmlformats.org/officeDocument/2006/relationships/image" Target="../media/image146.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image" Target="../media/image11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3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5" Type="http://schemas.openxmlformats.org/officeDocument/2006/relationships/image" Target="../media/image178.wmf"/><Relationship Id="rId4" Type="http://schemas.openxmlformats.org/officeDocument/2006/relationships/image" Target="../media/image177.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79.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19.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1.wmf"/><Relationship Id="rId7" Type="http://schemas.openxmlformats.org/officeDocument/2006/relationships/image" Target="../media/image19.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734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defTabSz="952500">
              <a:defRPr sz="1300"/>
            </a:lvl1pPr>
          </a:lstStyle>
          <a:p>
            <a:pPr>
              <a:defRPr/>
            </a:pPr>
            <a:endParaRPr lang="en-US" altLang="zh-CN"/>
          </a:p>
        </p:txBody>
      </p:sp>
      <p:sp>
        <p:nvSpPr>
          <p:cNvPr id="64515" name="Rectangle 3"/>
          <p:cNvSpPr>
            <a:spLocks noGrp="1" noChangeArrowheads="1"/>
          </p:cNvSpPr>
          <p:nvPr>
            <p:ph type="dt" sz="quarter" idx="1"/>
          </p:nvPr>
        </p:nvSpPr>
        <p:spPr bwMode="auto">
          <a:xfrm>
            <a:off x="3994150" y="0"/>
            <a:ext cx="30749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algn="r" defTabSz="952500">
              <a:defRPr sz="1300"/>
            </a:lvl1pPr>
          </a:lstStyle>
          <a:p>
            <a:pPr>
              <a:defRPr/>
            </a:pPr>
            <a:endParaRPr lang="en-US" altLang="zh-CN"/>
          </a:p>
        </p:txBody>
      </p:sp>
      <p:sp>
        <p:nvSpPr>
          <p:cNvPr id="64516" name="Rectangle 4"/>
          <p:cNvSpPr>
            <a:spLocks noGrp="1" noChangeArrowheads="1"/>
          </p:cNvSpPr>
          <p:nvPr>
            <p:ph type="ftr" sz="quarter" idx="2"/>
          </p:nvPr>
        </p:nvSpPr>
        <p:spPr bwMode="auto">
          <a:xfrm>
            <a:off x="0" y="9764713"/>
            <a:ext cx="307340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defTabSz="952500">
              <a:defRPr sz="1300"/>
            </a:lvl1pPr>
          </a:lstStyle>
          <a:p>
            <a:pPr>
              <a:defRPr/>
            </a:pPr>
            <a:endParaRPr lang="en-US" altLang="zh-CN"/>
          </a:p>
        </p:txBody>
      </p:sp>
      <p:sp>
        <p:nvSpPr>
          <p:cNvPr id="64517" name="Rectangle 5"/>
          <p:cNvSpPr>
            <a:spLocks noGrp="1" noChangeArrowheads="1"/>
          </p:cNvSpPr>
          <p:nvPr>
            <p:ph type="sldNum" sz="quarter" idx="3"/>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algn="r" defTabSz="952500">
              <a:defRPr sz="1300"/>
            </a:lvl1pPr>
          </a:lstStyle>
          <a:p>
            <a:pPr>
              <a:defRPr/>
            </a:pPr>
            <a:fld id="{FC4600CF-6F06-4714-AF7B-190F71E060F3}" type="slidenum">
              <a:rPr lang="en-US" altLang="zh-CN"/>
              <a:pPr>
                <a:defRPr/>
              </a:pPr>
              <a:t>‹#›</a:t>
            </a:fld>
            <a:endParaRPr lang="en-US" altLang="zh-CN"/>
          </a:p>
        </p:txBody>
      </p:sp>
    </p:spTree>
    <p:extLst>
      <p:ext uri="{BB962C8B-B14F-4D97-AF65-F5344CB8AC3E}">
        <p14:creationId xmlns:p14="http://schemas.microsoft.com/office/powerpoint/2010/main" val="2103999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30734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defTabSz="952500">
              <a:defRPr sz="1300"/>
            </a:lvl1pPr>
          </a:lstStyle>
          <a:p>
            <a:pPr>
              <a:defRPr/>
            </a:pPr>
            <a:endParaRPr lang="en-US" altLang="zh-CN"/>
          </a:p>
        </p:txBody>
      </p:sp>
      <p:sp>
        <p:nvSpPr>
          <p:cNvPr id="81923" name="Rectangle 3"/>
          <p:cNvSpPr>
            <a:spLocks noGrp="1" noChangeArrowheads="1"/>
          </p:cNvSpPr>
          <p:nvPr>
            <p:ph type="dt" idx="1"/>
          </p:nvPr>
        </p:nvSpPr>
        <p:spPr bwMode="auto">
          <a:xfrm>
            <a:off x="3994150" y="0"/>
            <a:ext cx="30749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algn="r" defTabSz="952500">
              <a:defRPr sz="13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42875" y="765175"/>
            <a:ext cx="6788150" cy="38195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5"/>
          <p:cNvSpPr>
            <a:spLocks noGrp="1" noChangeArrowheads="1"/>
          </p:cNvSpPr>
          <p:nvPr>
            <p:ph type="body" sz="quarter" idx="3"/>
          </p:nvPr>
        </p:nvSpPr>
        <p:spPr bwMode="auto">
          <a:xfrm>
            <a:off x="922338" y="4840288"/>
            <a:ext cx="5222875" cy="466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81926" name="Rectangle 6"/>
          <p:cNvSpPr>
            <a:spLocks noGrp="1" noChangeArrowheads="1"/>
          </p:cNvSpPr>
          <p:nvPr>
            <p:ph type="ftr" sz="quarter" idx="4"/>
          </p:nvPr>
        </p:nvSpPr>
        <p:spPr bwMode="auto">
          <a:xfrm>
            <a:off x="0" y="9764713"/>
            <a:ext cx="307340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defTabSz="952500">
              <a:defRPr sz="1300"/>
            </a:lvl1pPr>
          </a:lstStyle>
          <a:p>
            <a:pPr>
              <a:defRPr/>
            </a:pPr>
            <a:endParaRPr lang="en-US" altLang="zh-CN"/>
          </a:p>
        </p:txBody>
      </p:sp>
      <p:sp>
        <p:nvSpPr>
          <p:cNvPr id="81927" name="Rectangle 7"/>
          <p:cNvSpPr>
            <a:spLocks noGrp="1" noChangeArrowheads="1"/>
          </p:cNvSpPr>
          <p:nvPr>
            <p:ph type="sldNum" sz="quarter" idx="5"/>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algn="r" defTabSz="952500">
              <a:defRPr sz="1300"/>
            </a:lvl1pPr>
          </a:lstStyle>
          <a:p>
            <a:pPr>
              <a:defRPr/>
            </a:pPr>
            <a:fld id="{B74319BE-11C6-4BB2-9552-47586B450AE6}" type="slidenum">
              <a:rPr lang="en-US" altLang="zh-CN"/>
              <a:pPr>
                <a:defRPr/>
              </a:pPr>
              <a:t>‹#›</a:t>
            </a:fld>
            <a:endParaRPr lang="en-US" altLang="zh-CN"/>
          </a:p>
        </p:txBody>
      </p:sp>
    </p:spTree>
    <p:extLst>
      <p:ext uri="{BB962C8B-B14F-4D97-AF65-F5344CB8AC3E}">
        <p14:creationId xmlns:p14="http://schemas.microsoft.com/office/powerpoint/2010/main" val="2994834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7"/>
          <p:cNvSpPr>
            <a:spLocks noChangeShapeType="1"/>
          </p:cNvSpPr>
          <p:nvPr/>
        </p:nvSpPr>
        <p:spPr bwMode="auto">
          <a:xfrm>
            <a:off x="914400" y="838200"/>
            <a:ext cx="10363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5"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6"/>
          <p:cNvSpPr>
            <a:spLocks noChangeArrowheads="1"/>
          </p:cNvSpPr>
          <p:nvPr userDrawn="1"/>
        </p:nvSpPr>
        <p:spPr bwMode="auto">
          <a:xfrm>
            <a:off x="203200" y="6400803"/>
            <a:ext cx="11785600" cy="396875"/>
          </a:xfrm>
          <a:prstGeom prst="rect">
            <a:avLst/>
          </a:prstGeom>
          <a:solidFill>
            <a:srgbClr val="990000"/>
          </a:solidFill>
          <a:ln w="9525" algn="ctr">
            <a:solidFill>
              <a:srgbClr val="990033"/>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altLang="zh-CN" sz="1800" baseline="0" dirty="0">
                <a:solidFill>
                  <a:schemeClr val="bg1"/>
                </a:solidFill>
                <a:latin typeface="Calibri" panose="020F0502020204030204" pitchFamily="34" charset="0"/>
                <a:ea typeface="Arial Unicode MS" panose="020B0604020202020204" pitchFamily="34" charset="-122"/>
                <a:cs typeface="Arial Unicode MS" panose="020B0604020202020204" pitchFamily="34" charset="-122"/>
              </a:rPr>
              <a:t>SCST, Tongji University</a:t>
            </a:r>
            <a:endParaRPr lang="zh-CN" altLang="en-US" sz="1800" baseline="0" dirty="0">
              <a:solidFill>
                <a:schemeClr val="bg1"/>
              </a:solidFill>
              <a:latin typeface="Calibri" panose="020F0502020204030204" pitchFamily="34" charset="0"/>
              <a:ea typeface="Arial Unicode MS" panose="020B0604020202020204" pitchFamily="34" charset="-122"/>
              <a:cs typeface="Arial Unicode MS" panose="020B0604020202020204" pitchFamily="34" charset="-122"/>
            </a:endParaRPr>
          </a:p>
        </p:txBody>
      </p:sp>
      <p:sp>
        <p:nvSpPr>
          <p:cNvPr id="2" name="标题 1"/>
          <p:cNvSpPr>
            <a:spLocks noGrp="1"/>
          </p:cNvSpPr>
          <p:nvPr>
            <p:ph type="ctrTitle"/>
          </p:nvPr>
        </p:nvSpPr>
        <p:spPr>
          <a:xfrm>
            <a:off x="914400" y="2130428"/>
            <a:ext cx="103632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48619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0311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76200"/>
            <a:ext cx="10363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914400" y="914400"/>
            <a:ext cx="10363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Calibri" panose="020F0502020204030204" pitchFamily="34" charset="0"/>
                <a:ea typeface="宋体" panose="02010600030101010101" pitchFamily="2" charset="-122"/>
              </a:defRPr>
            </a:lvl1pPr>
          </a:lstStyle>
          <a:p>
            <a:pPr>
              <a:defRPr/>
            </a:pPr>
            <a:fld id="{48346FB0-3C42-4F63-B766-701439F2A1A3}" type="slidenum">
              <a:rPr lang="en-US" altLang="zh-CN"/>
              <a:pPr>
                <a:defRPr/>
              </a:pPr>
              <a:t>‹#›</a:t>
            </a:fld>
            <a:endParaRPr lang="en-US" altLang="zh-CN"/>
          </a:p>
        </p:txBody>
      </p:sp>
      <p:sp>
        <p:nvSpPr>
          <p:cNvPr id="1029" name="Line 7"/>
          <p:cNvSpPr>
            <a:spLocks noChangeShapeType="1"/>
          </p:cNvSpPr>
          <p:nvPr/>
        </p:nvSpPr>
        <p:spPr bwMode="auto">
          <a:xfrm>
            <a:off x="914400" y="838200"/>
            <a:ext cx="10363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2" name="Picture 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矩形 6"/>
          <p:cNvSpPr>
            <a:spLocks noChangeArrowheads="1"/>
          </p:cNvSpPr>
          <p:nvPr userDrawn="1"/>
        </p:nvSpPr>
        <p:spPr bwMode="auto">
          <a:xfrm>
            <a:off x="203200" y="6400803"/>
            <a:ext cx="11785600" cy="396875"/>
          </a:xfrm>
          <a:prstGeom prst="rect">
            <a:avLst/>
          </a:prstGeom>
          <a:solidFill>
            <a:srgbClr val="990000"/>
          </a:solidFill>
          <a:ln w="9525" algn="ctr">
            <a:solidFill>
              <a:srgbClr val="990033"/>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US" altLang="zh-CN" sz="1800" baseline="0" dirty="0">
                <a:solidFill>
                  <a:schemeClr val="bg1"/>
                </a:solidFill>
                <a:latin typeface="Calibri" panose="020F0502020204030204" pitchFamily="34" charset="0"/>
                <a:ea typeface="Arial Unicode MS" panose="020B0604020202020204" pitchFamily="34" charset="-122"/>
                <a:cs typeface="Arial Unicode MS" panose="020B0604020202020204" pitchFamily="34" charset="-122"/>
              </a:rPr>
              <a:t>SCST, Tongji University</a:t>
            </a:r>
            <a:endParaRPr lang="zh-CN" altLang="en-US" sz="1800" dirty="0">
              <a:solidFill>
                <a:schemeClr val="bg1"/>
              </a:solidFill>
              <a:latin typeface="Calibri" panose="020F0502020204030204" pitchFamily="34" charset="0"/>
              <a:ea typeface="Arial Unicode MS" panose="020B0604020202020204" pitchFamily="34" charset="-122"/>
              <a:cs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778" r:id="rId1"/>
    <p:sldLayoutId id="2147483777" r:id="rId2"/>
  </p:sldLayoutIdLst>
  <p:txStyles>
    <p:title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har char="–"/>
        <a:defRPr>
          <a:solidFill>
            <a:schemeClr val="tx1"/>
          </a:solidFill>
          <a:latin typeface="Calibri" panose="020F0502020204030204" pitchFamily="34" charset="0"/>
        </a:defRPr>
      </a:lvl3pPr>
      <a:lvl4pPr marL="1600200" indent="-228600" algn="l" rtl="0" eaLnBrk="0" fontAlgn="base" hangingPunct="0">
        <a:spcBef>
          <a:spcPct val="20000"/>
        </a:spcBef>
        <a:spcAft>
          <a:spcPct val="0"/>
        </a:spcAft>
        <a:buChar char="»"/>
        <a:defRPr sz="1600">
          <a:solidFill>
            <a:schemeClr val="tx1"/>
          </a:solidFill>
          <a:latin typeface="Calibri" panose="020F0502020204030204" pitchFamily="34" charset="0"/>
        </a:defRPr>
      </a:lvl4pPr>
      <a:lvl5pPr marL="2057400" indent="-228600" algn="l" rtl="0" eaLnBrk="0" fontAlgn="base" hangingPunct="0">
        <a:spcBef>
          <a:spcPct val="20000"/>
        </a:spcBef>
        <a:spcAft>
          <a:spcPct val="0"/>
        </a:spcAft>
        <a:buChar char="»"/>
        <a:defRPr sz="14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12.bin"/><Relationship Id="rId18" Type="http://schemas.openxmlformats.org/officeDocument/2006/relationships/image" Target="../media/image26.wmf"/><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23.wmf"/><Relationship Id="rId17" Type="http://schemas.openxmlformats.org/officeDocument/2006/relationships/oleObject" Target="../embeddings/oleObject14.bin"/><Relationship Id="rId2" Type="http://schemas.openxmlformats.org/officeDocument/2006/relationships/slideLayout" Target="../slideLayouts/slideLayout2.xml"/><Relationship Id="rId16" Type="http://schemas.openxmlformats.org/officeDocument/2006/relationships/image" Target="../media/image25.wmf"/><Relationship Id="rId1" Type="http://schemas.openxmlformats.org/officeDocument/2006/relationships/vmlDrawing" Target="../drawings/vmlDrawing3.vml"/><Relationship Id="rId6" Type="http://schemas.openxmlformats.org/officeDocument/2006/relationships/image" Target="../media/image20.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0.bin"/><Relationship Id="rId14" Type="http://schemas.openxmlformats.org/officeDocument/2006/relationships/image" Target="../media/image24.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oleObject" Target="../embeddings/oleObject20.bin"/><Relationship Id="rId3" Type="http://schemas.openxmlformats.org/officeDocument/2006/relationships/image" Target="../media/image31.png"/><Relationship Id="rId7" Type="http://schemas.openxmlformats.org/officeDocument/2006/relationships/image" Target="../media/image28.wmf"/><Relationship Id="rId12"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6.bin"/><Relationship Id="rId11" Type="http://schemas.openxmlformats.org/officeDocument/2006/relationships/oleObject" Target="../embeddings/oleObject19.bin"/><Relationship Id="rId5" Type="http://schemas.openxmlformats.org/officeDocument/2006/relationships/image" Target="../media/image27.wmf"/><Relationship Id="rId15" Type="http://schemas.openxmlformats.org/officeDocument/2006/relationships/image" Target="../media/image26.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29.wmf"/><Relationship Id="rId14" Type="http://schemas.openxmlformats.org/officeDocument/2006/relationships/oleObject" Target="../embeddings/oleObject21.bin"/></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27.bin"/><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4.w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36.wmf"/><Relationship Id="rId4" Type="http://schemas.openxmlformats.org/officeDocument/2006/relationships/image" Target="../media/image19.wmf"/><Relationship Id="rId9" Type="http://schemas.openxmlformats.org/officeDocument/2006/relationships/oleObject" Target="../embeddings/oleObject25.bin"/><Relationship Id="rId14" Type="http://schemas.openxmlformats.org/officeDocument/2006/relationships/image" Target="../media/image38.wmf"/></Relationships>
</file>

<file path=ppt/slides/_rels/slide19.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image" Target="../media/image43.wmf"/><Relationship Id="rId18" Type="http://schemas.openxmlformats.org/officeDocument/2006/relationships/image" Target="../media/image19.w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oleObject" Target="../embeddings/oleObject33.bin"/><Relationship Id="rId17" Type="http://schemas.openxmlformats.org/officeDocument/2006/relationships/oleObject" Target="../embeddings/oleObject36.bin"/><Relationship Id="rId2" Type="http://schemas.openxmlformats.org/officeDocument/2006/relationships/slideLayout" Target="../slideLayouts/slideLayout2.xml"/><Relationship Id="rId16" Type="http://schemas.openxmlformats.org/officeDocument/2006/relationships/image" Target="../media/image44.wmf"/><Relationship Id="rId20" Type="http://schemas.openxmlformats.org/officeDocument/2006/relationships/image" Target="../media/image45.wmf"/><Relationship Id="rId1" Type="http://schemas.openxmlformats.org/officeDocument/2006/relationships/vmlDrawing" Target="../drawings/vmlDrawing6.vml"/><Relationship Id="rId6" Type="http://schemas.openxmlformats.org/officeDocument/2006/relationships/image" Target="../media/image40.wmf"/><Relationship Id="rId11" Type="http://schemas.openxmlformats.org/officeDocument/2006/relationships/oleObject" Target="../embeddings/oleObject32.bin"/><Relationship Id="rId5" Type="http://schemas.openxmlformats.org/officeDocument/2006/relationships/oleObject" Target="../embeddings/oleObject29.bin"/><Relationship Id="rId15" Type="http://schemas.openxmlformats.org/officeDocument/2006/relationships/oleObject" Target="../embeddings/oleObject35.bin"/><Relationship Id="rId10" Type="http://schemas.openxmlformats.org/officeDocument/2006/relationships/image" Target="../media/image42.wmf"/><Relationship Id="rId19" Type="http://schemas.openxmlformats.org/officeDocument/2006/relationships/oleObject" Target="../embeddings/oleObject37.bin"/><Relationship Id="rId4" Type="http://schemas.openxmlformats.org/officeDocument/2006/relationships/image" Target="../media/image39.wmf"/><Relationship Id="rId9" Type="http://schemas.openxmlformats.org/officeDocument/2006/relationships/oleObject" Target="../embeddings/oleObject31.bin"/><Relationship Id="rId14" Type="http://schemas.openxmlformats.org/officeDocument/2006/relationships/oleObject" Target="../embeddings/oleObject3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oleObject" Target="../embeddings/oleObject41.bin"/><Relationship Id="rId3" Type="http://schemas.openxmlformats.org/officeDocument/2006/relationships/oleObject" Target="../embeddings/oleObject38.bin"/><Relationship Id="rId7" Type="http://schemas.openxmlformats.org/officeDocument/2006/relationships/image" Target="../media/image47.png"/><Relationship Id="rId12"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7.wmf"/><Relationship Id="rId11" Type="http://schemas.openxmlformats.org/officeDocument/2006/relationships/oleObject" Target="../embeddings/oleObject40.bin"/><Relationship Id="rId5" Type="http://schemas.openxmlformats.org/officeDocument/2006/relationships/oleObject" Target="../embeddings/oleObject39.bin"/><Relationship Id="rId15" Type="http://schemas.openxmlformats.org/officeDocument/2006/relationships/image" Target="../media/image49.wmf"/><Relationship Id="rId10" Type="http://schemas.openxmlformats.org/officeDocument/2006/relationships/image" Target="../media/image50.png"/><Relationship Id="rId4" Type="http://schemas.openxmlformats.org/officeDocument/2006/relationships/image" Target="../media/image46.wmf"/><Relationship Id="rId9" Type="http://schemas.openxmlformats.org/officeDocument/2006/relationships/image" Target="../media/image49.png"/><Relationship Id="rId14" Type="http://schemas.openxmlformats.org/officeDocument/2006/relationships/oleObject" Target="../embeddings/oleObject42.bin"/></Relationships>
</file>

<file path=ppt/slides/_rels/slide21.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1.wmf"/><Relationship Id="rId5" Type="http://schemas.openxmlformats.org/officeDocument/2006/relationships/oleObject" Target="../embeddings/oleObject44.bin"/><Relationship Id="rId4" Type="http://schemas.openxmlformats.org/officeDocument/2006/relationships/image" Target="../media/image50.wmf"/><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3.wmf"/><Relationship Id="rId5" Type="http://schemas.openxmlformats.org/officeDocument/2006/relationships/oleObject" Target="../embeddings/oleObject47.bin"/><Relationship Id="rId4" Type="http://schemas.openxmlformats.org/officeDocument/2006/relationships/image" Target="../media/image40.wmf"/></Relationships>
</file>

<file path=ppt/slides/_rels/slide23.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4.wmf"/><Relationship Id="rId5" Type="http://schemas.openxmlformats.org/officeDocument/2006/relationships/oleObject" Target="../embeddings/oleObject50.bin"/><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oleObject" Target="../embeddings/oleObject52.bin"/></Relationships>
</file>

<file path=ppt/slides/_rels/slide24.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53.bin"/><Relationship Id="rId7" Type="http://schemas.openxmlformats.org/officeDocument/2006/relationships/oleObject" Target="../embeddings/oleObject55.bin"/><Relationship Id="rId12"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7.wmf"/><Relationship Id="rId11" Type="http://schemas.openxmlformats.org/officeDocument/2006/relationships/oleObject" Target="../embeddings/oleObject57.bin"/><Relationship Id="rId5" Type="http://schemas.openxmlformats.org/officeDocument/2006/relationships/oleObject" Target="../embeddings/oleObject54.bin"/><Relationship Id="rId10" Type="http://schemas.openxmlformats.org/officeDocument/2006/relationships/image" Target="../media/image59.wmf"/><Relationship Id="rId4" Type="http://schemas.openxmlformats.org/officeDocument/2006/relationships/image" Target="../media/image54.wmf"/><Relationship Id="rId9" Type="http://schemas.openxmlformats.org/officeDocument/2006/relationships/oleObject" Target="../embeddings/oleObject56.bin"/></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3.wmf"/><Relationship Id="rId5" Type="http://schemas.openxmlformats.org/officeDocument/2006/relationships/oleObject" Target="../embeddings/oleObject59.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61.bin"/></Relationships>
</file>

<file path=ppt/slides/_rels/slide27.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68.bin"/><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6.wmf"/><Relationship Id="rId11" Type="http://schemas.openxmlformats.org/officeDocument/2006/relationships/oleObject" Target="../embeddings/oleObject67.bin"/><Relationship Id="rId5" Type="http://schemas.openxmlformats.org/officeDocument/2006/relationships/oleObject" Target="../embeddings/oleObject63.bin"/><Relationship Id="rId10" Type="http://schemas.openxmlformats.org/officeDocument/2006/relationships/oleObject" Target="../embeddings/oleObject66.bin"/><Relationship Id="rId4" Type="http://schemas.openxmlformats.org/officeDocument/2006/relationships/image" Target="../media/image40.wmf"/><Relationship Id="rId9" Type="http://schemas.openxmlformats.org/officeDocument/2006/relationships/oleObject" Target="../embeddings/oleObject65.bin"/><Relationship Id="rId14" Type="http://schemas.openxmlformats.org/officeDocument/2006/relationships/image" Target="../media/image69.wmf"/></Relationships>
</file>

<file path=ppt/slides/_rels/slide28.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70.wmf"/><Relationship Id="rId11" Type="http://schemas.openxmlformats.org/officeDocument/2006/relationships/oleObject" Target="../embeddings/oleObject73.bin"/><Relationship Id="rId5" Type="http://schemas.openxmlformats.org/officeDocument/2006/relationships/oleObject" Target="../embeddings/oleObject70.bin"/><Relationship Id="rId10" Type="http://schemas.openxmlformats.org/officeDocument/2006/relationships/image" Target="../media/image72.wmf"/><Relationship Id="rId4" Type="http://schemas.openxmlformats.org/officeDocument/2006/relationships/image" Target="../media/image67.wmf"/><Relationship Id="rId9" Type="http://schemas.openxmlformats.org/officeDocument/2006/relationships/oleObject" Target="../embeddings/oleObject72.bin"/></Relationships>
</file>

<file path=ppt/slides/_rels/slide29.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79.bin"/><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74.wmf"/><Relationship Id="rId11" Type="http://schemas.openxmlformats.org/officeDocument/2006/relationships/oleObject" Target="../embeddings/oleObject78.bin"/><Relationship Id="rId5" Type="http://schemas.openxmlformats.org/officeDocument/2006/relationships/oleObject" Target="../embeddings/oleObject75.bin"/><Relationship Id="rId10" Type="http://schemas.openxmlformats.org/officeDocument/2006/relationships/image" Target="../media/image76.wmf"/><Relationship Id="rId4" Type="http://schemas.openxmlformats.org/officeDocument/2006/relationships/image" Target="../media/image67.wmf"/><Relationship Id="rId9" Type="http://schemas.openxmlformats.org/officeDocument/2006/relationships/oleObject" Target="../embeddings/oleObject77.bin"/><Relationship Id="rId14" Type="http://schemas.openxmlformats.org/officeDocument/2006/relationships/image" Target="../media/image78.w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image" Target="../media/image83.png"/><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9.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81.wmf"/><Relationship Id="rId4" Type="http://schemas.openxmlformats.org/officeDocument/2006/relationships/image" Target="../media/image67.wmf"/><Relationship Id="rId9" Type="http://schemas.openxmlformats.org/officeDocument/2006/relationships/oleObject" Target="../embeddings/oleObject83.bin"/><Relationship Id="rId14" Type="http://schemas.openxmlformats.org/officeDocument/2006/relationships/image" Target="../media/image84.png"/></Relationships>
</file>

<file path=ppt/slides/_rels/slide31.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90.bin"/><Relationship Id="rId18" Type="http://schemas.openxmlformats.org/officeDocument/2006/relationships/image" Target="../media/image87.wmf"/><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82.wmf"/><Relationship Id="rId17" Type="http://schemas.openxmlformats.org/officeDocument/2006/relationships/oleObject" Target="../embeddings/oleObject92.bin"/><Relationship Id="rId2" Type="http://schemas.openxmlformats.org/officeDocument/2006/relationships/slideLayout" Target="../slideLayouts/slideLayout2.xml"/><Relationship Id="rId16" Type="http://schemas.openxmlformats.org/officeDocument/2006/relationships/image" Target="../media/image86.wmf"/><Relationship Id="rId1" Type="http://schemas.openxmlformats.org/officeDocument/2006/relationships/vmlDrawing" Target="../drawings/vmlDrawing17.vml"/><Relationship Id="rId6" Type="http://schemas.openxmlformats.org/officeDocument/2006/relationships/image" Target="../media/image79.wmf"/><Relationship Id="rId11" Type="http://schemas.openxmlformats.org/officeDocument/2006/relationships/oleObject" Target="../embeddings/oleObject89.bin"/><Relationship Id="rId5" Type="http://schemas.openxmlformats.org/officeDocument/2006/relationships/oleObject" Target="../embeddings/oleObject86.bin"/><Relationship Id="rId15" Type="http://schemas.openxmlformats.org/officeDocument/2006/relationships/oleObject" Target="../embeddings/oleObject91.bin"/><Relationship Id="rId10" Type="http://schemas.openxmlformats.org/officeDocument/2006/relationships/image" Target="../media/image81.wmf"/><Relationship Id="rId4" Type="http://schemas.openxmlformats.org/officeDocument/2006/relationships/image" Target="../media/image67.wmf"/><Relationship Id="rId9" Type="http://schemas.openxmlformats.org/officeDocument/2006/relationships/oleObject" Target="../embeddings/oleObject88.bin"/><Relationship Id="rId14" Type="http://schemas.openxmlformats.org/officeDocument/2006/relationships/image" Target="../media/image85.wmf"/></Relationships>
</file>

<file path=ppt/slides/_rels/slide3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88.wmf"/><Relationship Id="rId4" Type="http://schemas.openxmlformats.org/officeDocument/2006/relationships/oleObject" Target="../embeddings/oleObject93.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54.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91.emf"/><Relationship Id="rId4" Type="http://schemas.openxmlformats.org/officeDocument/2006/relationships/image" Target="../media/image90.wmf"/></Relationships>
</file>

<file path=ppt/slides/_rels/slide36.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101.bin"/><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54.wmf"/><Relationship Id="rId11" Type="http://schemas.openxmlformats.org/officeDocument/2006/relationships/oleObject" Target="../embeddings/oleObject100.bin"/><Relationship Id="rId5" Type="http://schemas.openxmlformats.org/officeDocument/2006/relationships/oleObject" Target="../embeddings/oleObject97.bin"/><Relationship Id="rId15" Type="http://schemas.openxmlformats.org/officeDocument/2006/relationships/oleObject" Target="../embeddings/oleObject102.bin"/><Relationship Id="rId10" Type="http://schemas.openxmlformats.org/officeDocument/2006/relationships/image" Target="../media/image94.wmf"/><Relationship Id="rId4" Type="http://schemas.openxmlformats.org/officeDocument/2006/relationships/image" Target="../media/image92.wmf"/><Relationship Id="rId9" Type="http://schemas.openxmlformats.org/officeDocument/2006/relationships/oleObject" Target="../embeddings/oleObject99.bin"/><Relationship Id="rId14" Type="http://schemas.openxmlformats.org/officeDocument/2006/relationships/image" Target="../media/image96.wmf"/></Relationships>
</file>

<file path=ppt/slides/_rels/slide37.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103.bin"/><Relationship Id="rId7"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98.wmf"/><Relationship Id="rId5" Type="http://schemas.openxmlformats.org/officeDocument/2006/relationships/oleObject" Target="../embeddings/oleObject104.bin"/><Relationship Id="rId4" Type="http://schemas.openxmlformats.org/officeDocument/2006/relationships/image" Target="../media/image97.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01.wmf"/><Relationship Id="rId5" Type="http://schemas.openxmlformats.org/officeDocument/2006/relationships/oleObject" Target="../embeddings/oleObject107.bin"/><Relationship Id="rId4" Type="http://schemas.openxmlformats.org/officeDocument/2006/relationships/image" Target="../media/image100.wmf"/></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04.wmf"/><Relationship Id="rId5" Type="http://schemas.openxmlformats.org/officeDocument/2006/relationships/oleObject" Target="../embeddings/oleObject110.bin"/><Relationship Id="rId4" Type="http://schemas.openxmlformats.org/officeDocument/2006/relationships/image" Target="../media/image103.wmf"/></Relationships>
</file>

<file path=ppt/slides/_rels/slide41.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116.bin"/><Relationship Id="rId3" Type="http://schemas.openxmlformats.org/officeDocument/2006/relationships/oleObject" Target="../embeddings/oleObject111.bin"/><Relationship Id="rId7" Type="http://schemas.openxmlformats.org/officeDocument/2006/relationships/oleObject" Target="../embeddings/oleObject113.bin"/><Relationship Id="rId12"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06.wmf"/><Relationship Id="rId11" Type="http://schemas.openxmlformats.org/officeDocument/2006/relationships/oleObject" Target="../embeddings/oleObject115.bin"/><Relationship Id="rId5" Type="http://schemas.openxmlformats.org/officeDocument/2006/relationships/oleObject" Target="../embeddings/oleObject112.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114.bin"/><Relationship Id="rId14" Type="http://schemas.openxmlformats.org/officeDocument/2006/relationships/image" Target="../media/image110.wmf"/></Relationships>
</file>

<file path=ppt/slides/_rels/slide42.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12.wmf"/><Relationship Id="rId5" Type="http://schemas.openxmlformats.org/officeDocument/2006/relationships/oleObject" Target="../embeddings/oleObject118.bin"/><Relationship Id="rId4" Type="http://schemas.openxmlformats.org/officeDocument/2006/relationships/image" Target="../media/image111.wmf"/></Relationships>
</file>

<file path=ppt/slides/_rels/slide43.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125.bin"/><Relationship Id="rId3" Type="http://schemas.openxmlformats.org/officeDocument/2006/relationships/oleObject" Target="../embeddings/oleObject120.bin"/><Relationship Id="rId7" Type="http://schemas.openxmlformats.org/officeDocument/2006/relationships/oleObject" Target="../embeddings/oleObject122.bin"/><Relationship Id="rId12" Type="http://schemas.openxmlformats.org/officeDocument/2006/relationships/image" Target="../media/image82.wmf"/><Relationship Id="rId17" Type="http://schemas.openxmlformats.org/officeDocument/2006/relationships/image" Target="../media/image118.png"/><Relationship Id="rId2" Type="http://schemas.openxmlformats.org/officeDocument/2006/relationships/slideLayout" Target="../slideLayouts/slideLayout2.xml"/><Relationship Id="rId16" Type="http://schemas.openxmlformats.org/officeDocument/2006/relationships/image" Target="../media/image117.png"/><Relationship Id="rId1" Type="http://schemas.openxmlformats.org/officeDocument/2006/relationships/vmlDrawing" Target="../drawings/vmlDrawing27.vml"/><Relationship Id="rId6" Type="http://schemas.openxmlformats.org/officeDocument/2006/relationships/image" Target="../media/image79.wmf"/><Relationship Id="rId11" Type="http://schemas.openxmlformats.org/officeDocument/2006/relationships/oleObject" Target="../embeddings/oleObject124.bin"/><Relationship Id="rId5" Type="http://schemas.openxmlformats.org/officeDocument/2006/relationships/oleObject" Target="../embeddings/oleObject121.bin"/><Relationship Id="rId15" Type="http://schemas.openxmlformats.org/officeDocument/2006/relationships/image" Target="../media/image116.png"/><Relationship Id="rId10" Type="http://schemas.openxmlformats.org/officeDocument/2006/relationships/image" Target="../media/image81.wmf"/><Relationship Id="rId4" Type="http://schemas.openxmlformats.org/officeDocument/2006/relationships/image" Target="../media/image113.wmf"/><Relationship Id="rId9" Type="http://schemas.openxmlformats.org/officeDocument/2006/relationships/oleObject" Target="../embeddings/oleObject123.bin"/><Relationship Id="rId14" Type="http://schemas.openxmlformats.org/officeDocument/2006/relationships/image" Target="../media/image115.wmf"/></Relationships>
</file>

<file path=ppt/slides/_rels/slide44.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131.bin"/><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82.wmf"/><Relationship Id="rId2" Type="http://schemas.openxmlformats.org/officeDocument/2006/relationships/slideLayout" Target="../slideLayouts/slideLayout2.xml"/><Relationship Id="rId16" Type="http://schemas.openxmlformats.org/officeDocument/2006/relationships/image" Target="../media/image85.wmf"/><Relationship Id="rId1" Type="http://schemas.openxmlformats.org/officeDocument/2006/relationships/vmlDrawing" Target="../drawings/vmlDrawing28.vml"/><Relationship Id="rId6" Type="http://schemas.openxmlformats.org/officeDocument/2006/relationships/image" Target="../media/image79.wmf"/><Relationship Id="rId11" Type="http://schemas.openxmlformats.org/officeDocument/2006/relationships/oleObject" Target="../embeddings/oleObject130.bin"/><Relationship Id="rId5" Type="http://schemas.openxmlformats.org/officeDocument/2006/relationships/oleObject" Target="../embeddings/oleObject127.bin"/><Relationship Id="rId15" Type="http://schemas.openxmlformats.org/officeDocument/2006/relationships/oleObject" Target="../embeddings/oleObject132.bin"/><Relationship Id="rId10" Type="http://schemas.openxmlformats.org/officeDocument/2006/relationships/image" Target="../media/image81.wmf"/><Relationship Id="rId4" Type="http://schemas.openxmlformats.org/officeDocument/2006/relationships/image" Target="../media/image113.wmf"/><Relationship Id="rId9" Type="http://schemas.openxmlformats.org/officeDocument/2006/relationships/oleObject" Target="../embeddings/oleObject129.bin"/><Relationship Id="rId14" Type="http://schemas.openxmlformats.org/officeDocument/2006/relationships/image" Target="../media/image115.wmf"/></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119.wmf"/><Relationship Id="rId4" Type="http://schemas.openxmlformats.org/officeDocument/2006/relationships/oleObject" Target="../embeddings/oleObject133.bin"/></Relationships>
</file>

<file path=ppt/slides/_rels/slide46.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image" Target="../media/image123.emf"/><Relationship Id="rId7"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21.wmf"/><Relationship Id="rId5" Type="http://schemas.openxmlformats.org/officeDocument/2006/relationships/oleObject" Target="../embeddings/oleObject134.bin"/><Relationship Id="rId4" Type="http://schemas.openxmlformats.org/officeDocument/2006/relationships/image" Target="../media/image12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5.emf"/><Relationship Id="rId7" Type="http://schemas.openxmlformats.org/officeDocument/2006/relationships/image" Target="../media/image127.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137.bin"/><Relationship Id="rId5" Type="http://schemas.openxmlformats.org/officeDocument/2006/relationships/image" Target="../media/image126.wmf"/><Relationship Id="rId4" Type="http://schemas.openxmlformats.org/officeDocument/2006/relationships/oleObject" Target="../embeddings/oleObject136.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image" Target="../media/image132.wmf"/><Relationship Id="rId18" Type="http://schemas.openxmlformats.org/officeDocument/2006/relationships/oleObject" Target="../embeddings/oleObject146.bin"/><Relationship Id="rId3" Type="http://schemas.openxmlformats.org/officeDocument/2006/relationships/oleObject" Target="../embeddings/oleObject138.bin"/><Relationship Id="rId21" Type="http://schemas.openxmlformats.org/officeDocument/2006/relationships/oleObject" Target="../embeddings/oleObject149.bin"/><Relationship Id="rId7" Type="http://schemas.openxmlformats.org/officeDocument/2006/relationships/oleObject" Target="../embeddings/oleObject140.bin"/><Relationship Id="rId12" Type="http://schemas.openxmlformats.org/officeDocument/2006/relationships/oleObject" Target="../embeddings/oleObject143.bin"/><Relationship Id="rId17" Type="http://schemas.openxmlformats.org/officeDocument/2006/relationships/image" Target="../media/image134.wmf"/><Relationship Id="rId2" Type="http://schemas.openxmlformats.org/officeDocument/2006/relationships/slideLayout" Target="../slideLayouts/slideLayout2.xml"/><Relationship Id="rId16" Type="http://schemas.openxmlformats.org/officeDocument/2006/relationships/oleObject" Target="../embeddings/oleObject145.bin"/><Relationship Id="rId20" Type="http://schemas.openxmlformats.org/officeDocument/2006/relationships/oleObject" Target="../embeddings/oleObject148.bin"/><Relationship Id="rId1" Type="http://schemas.openxmlformats.org/officeDocument/2006/relationships/vmlDrawing" Target="../drawings/vmlDrawing32.vml"/><Relationship Id="rId6" Type="http://schemas.openxmlformats.org/officeDocument/2006/relationships/image" Target="../media/image129.wmf"/><Relationship Id="rId11" Type="http://schemas.openxmlformats.org/officeDocument/2006/relationships/oleObject" Target="../embeddings/oleObject142.bin"/><Relationship Id="rId5" Type="http://schemas.openxmlformats.org/officeDocument/2006/relationships/oleObject" Target="../embeddings/oleObject139.bin"/><Relationship Id="rId15" Type="http://schemas.openxmlformats.org/officeDocument/2006/relationships/image" Target="../media/image133.wmf"/><Relationship Id="rId10" Type="http://schemas.openxmlformats.org/officeDocument/2006/relationships/image" Target="../media/image131.wmf"/><Relationship Id="rId19" Type="http://schemas.openxmlformats.org/officeDocument/2006/relationships/oleObject" Target="../embeddings/oleObject147.bin"/><Relationship Id="rId4" Type="http://schemas.openxmlformats.org/officeDocument/2006/relationships/image" Target="../media/image90.wmf"/><Relationship Id="rId9" Type="http://schemas.openxmlformats.org/officeDocument/2006/relationships/oleObject" Target="../embeddings/oleObject141.bin"/><Relationship Id="rId14" Type="http://schemas.openxmlformats.org/officeDocument/2006/relationships/oleObject" Target="../embeddings/oleObject144.bin"/><Relationship Id="rId22" Type="http://schemas.openxmlformats.org/officeDocument/2006/relationships/image" Target="../media/image135.wmf"/></Relationships>
</file>

<file path=ppt/slides/_rels/slide51.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155.bin"/><Relationship Id="rId18" Type="http://schemas.openxmlformats.org/officeDocument/2006/relationships/oleObject" Target="../embeddings/oleObject158.bin"/><Relationship Id="rId3" Type="http://schemas.openxmlformats.org/officeDocument/2006/relationships/oleObject" Target="../embeddings/oleObject150.bin"/><Relationship Id="rId21" Type="http://schemas.openxmlformats.org/officeDocument/2006/relationships/oleObject" Target="../embeddings/oleObject160.bin"/><Relationship Id="rId7" Type="http://schemas.openxmlformats.org/officeDocument/2006/relationships/oleObject" Target="../embeddings/oleObject152.bin"/><Relationship Id="rId12" Type="http://schemas.openxmlformats.org/officeDocument/2006/relationships/image" Target="../media/image137.wmf"/><Relationship Id="rId17" Type="http://schemas.openxmlformats.org/officeDocument/2006/relationships/oleObject" Target="../embeddings/oleObject157.bin"/><Relationship Id="rId2" Type="http://schemas.openxmlformats.org/officeDocument/2006/relationships/slideLayout" Target="../slideLayouts/slideLayout2.xml"/><Relationship Id="rId16" Type="http://schemas.openxmlformats.org/officeDocument/2006/relationships/image" Target="../media/image130.wmf"/><Relationship Id="rId20" Type="http://schemas.openxmlformats.org/officeDocument/2006/relationships/oleObject" Target="../embeddings/oleObject159.bin"/><Relationship Id="rId1" Type="http://schemas.openxmlformats.org/officeDocument/2006/relationships/vmlDrawing" Target="../drawings/vmlDrawing33.vml"/><Relationship Id="rId6" Type="http://schemas.openxmlformats.org/officeDocument/2006/relationships/image" Target="../media/image85.wmf"/><Relationship Id="rId11" Type="http://schemas.openxmlformats.org/officeDocument/2006/relationships/oleObject" Target="../embeddings/oleObject154.bin"/><Relationship Id="rId5" Type="http://schemas.openxmlformats.org/officeDocument/2006/relationships/oleObject" Target="../embeddings/oleObject151.bin"/><Relationship Id="rId15" Type="http://schemas.openxmlformats.org/officeDocument/2006/relationships/oleObject" Target="../embeddings/oleObject156.bin"/><Relationship Id="rId10" Type="http://schemas.openxmlformats.org/officeDocument/2006/relationships/image" Target="../media/image136.wmf"/><Relationship Id="rId19" Type="http://schemas.openxmlformats.org/officeDocument/2006/relationships/image" Target="../media/image139.wmf"/><Relationship Id="rId4" Type="http://schemas.openxmlformats.org/officeDocument/2006/relationships/image" Target="../media/image112.wmf"/><Relationship Id="rId9" Type="http://schemas.openxmlformats.org/officeDocument/2006/relationships/oleObject" Target="../embeddings/oleObject153.bin"/><Relationship Id="rId14" Type="http://schemas.openxmlformats.org/officeDocument/2006/relationships/image" Target="../media/image138.wmf"/><Relationship Id="rId22" Type="http://schemas.openxmlformats.org/officeDocument/2006/relationships/image" Target="../media/image140.wmf"/></Relationships>
</file>

<file path=ppt/slides/_rels/slide52.xml.rels><?xml version="1.0" encoding="UTF-8" standalone="yes"?>
<Relationships xmlns="http://schemas.openxmlformats.org/package/2006/relationships"><Relationship Id="rId8" Type="http://schemas.openxmlformats.org/officeDocument/2006/relationships/image" Target="../media/image143.wmf"/><Relationship Id="rId13" Type="http://schemas.openxmlformats.org/officeDocument/2006/relationships/oleObject" Target="../embeddings/oleObject166.bin"/><Relationship Id="rId3" Type="http://schemas.openxmlformats.org/officeDocument/2006/relationships/oleObject" Target="../embeddings/oleObject161.bin"/><Relationship Id="rId7" Type="http://schemas.openxmlformats.org/officeDocument/2006/relationships/oleObject" Target="../embeddings/oleObject163.bin"/><Relationship Id="rId12" Type="http://schemas.openxmlformats.org/officeDocument/2006/relationships/image" Target="../media/image145.wmf"/><Relationship Id="rId2" Type="http://schemas.openxmlformats.org/officeDocument/2006/relationships/slideLayout" Target="../slideLayouts/slideLayout2.xml"/><Relationship Id="rId16" Type="http://schemas.openxmlformats.org/officeDocument/2006/relationships/image" Target="../media/image147.wmf"/><Relationship Id="rId1" Type="http://schemas.openxmlformats.org/officeDocument/2006/relationships/vmlDrawing" Target="../drawings/vmlDrawing34.vml"/><Relationship Id="rId6" Type="http://schemas.openxmlformats.org/officeDocument/2006/relationships/image" Target="../media/image142.wmf"/><Relationship Id="rId11" Type="http://schemas.openxmlformats.org/officeDocument/2006/relationships/oleObject" Target="../embeddings/oleObject165.bin"/><Relationship Id="rId5" Type="http://schemas.openxmlformats.org/officeDocument/2006/relationships/oleObject" Target="../embeddings/oleObject162.bin"/><Relationship Id="rId15" Type="http://schemas.openxmlformats.org/officeDocument/2006/relationships/oleObject" Target="../embeddings/oleObject167.bin"/><Relationship Id="rId10" Type="http://schemas.openxmlformats.org/officeDocument/2006/relationships/image" Target="../media/image144.wmf"/><Relationship Id="rId4" Type="http://schemas.openxmlformats.org/officeDocument/2006/relationships/image" Target="../media/image141.wmf"/><Relationship Id="rId9" Type="http://schemas.openxmlformats.org/officeDocument/2006/relationships/oleObject" Target="../embeddings/oleObject164.bin"/><Relationship Id="rId14" Type="http://schemas.openxmlformats.org/officeDocument/2006/relationships/image" Target="../media/image146.wmf"/></Relationships>
</file>

<file path=ppt/slides/_rels/slide53.xml.rels><?xml version="1.0" encoding="UTF-8" standalone="yes"?>
<Relationships xmlns="http://schemas.openxmlformats.org/package/2006/relationships"><Relationship Id="rId8" Type="http://schemas.openxmlformats.org/officeDocument/2006/relationships/image" Target="../media/image149.wmf"/><Relationship Id="rId13" Type="http://schemas.openxmlformats.org/officeDocument/2006/relationships/oleObject" Target="../embeddings/oleObject173.bin"/><Relationship Id="rId18" Type="http://schemas.openxmlformats.org/officeDocument/2006/relationships/oleObject" Target="../embeddings/oleObject176.bin"/><Relationship Id="rId26" Type="http://schemas.openxmlformats.org/officeDocument/2006/relationships/oleObject" Target="../embeddings/oleObject182.bin"/><Relationship Id="rId3" Type="http://schemas.openxmlformats.org/officeDocument/2006/relationships/oleObject" Target="../embeddings/oleObject168.bin"/><Relationship Id="rId21" Type="http://schemas.openxmlformats.org/officeDocument/2006/relationships/oleObject" Target="../embeddings/oleObject179.bin"/><Relationship Id="rId7" Type="http://schemas.openxmlformats.org/officeDocument/2006/relationships/oleObject" Target="../embeddings/oleObject170.bin"/><Relationship Id="rId12" Type="http://schemas.openxmlformats.org/officeDocument/2006/relationships/image" Target="../media/image151.wmf"/><Relationship Id="rId17" Type="http://schemas.openxmlformats.org/officeDocument/2006/relationships/image" Target="../media/image153.wmf"/><Relationship Id="rId25" Type="http://schemas.openxmlformats.org/officeDocument/2006/relationships/oleObject" Target="../embeddings/oleObject181.bin"/><Relationship Id="rId2" Type="http://schemas.openxmlformats.org/officeDocument/2006/relationships/slideLayout" Target="../slideLayouts/slideLayout2.xml"/><Relationship Id="rId16" Type="http://schemas.openxmlformats.org/officeDocument/2006/relationships/oleObject" Target="../embeddings/oleObject175.bin"/><Relationship Id="rId20" Type="http://schemas.openxmlformats.org/officeDocument/2006/relationships/oleObject" Target="../embeddings/oleObject178.bin"/><Relationship Id="rId1" Type="http://schemas.openxmlformats.org/officeDocument/2006/relationships/vmlDrawing" Target="../drawings/vmlDrawing35.vml"/><Relationship Id="rId6" Type="http://schemas.openxmlformats.org/officeDocument/2006/relationships/image" Target="../media/image148.wmf"/><Relationship Id="rId11" Type="http://schemas.openxmlformats.org/officeDocument/2006/relationships/oleObject" Target="../embeddings/oleObject172.bin"/><Relationship Id="rId24" Type="http://schemas.openxmlformats.org/officeDocument/2006/relationships/image" Target="../media/image155.wmf"/><Relationship Id="rId5" Type="http://schemas.openxmlformats.org/officeDocument/2006/relationships/oleObject" Target="../embeddings/oleObject169.bin"/><Relationship Id="rId15" Type="http://schemas.openxmlformats.org/officeDocument/2006/relationships/oleObject" Target="../embeddings/oleObject174.bin"/><Relationship Id="rId23" Type="http://schemas.openxmlformats.org/officeDocument/2006/relationships/oleObject" Target="../embeddings/oleObject180.bin"/><Relationship Id="rId28" Type="http://schemas.openxmlformats.org/officeDocument/2006/relationships/image" Target="../media/image156.wmf"/><Relationship Id="rId10" Type="http://schemas.openxmlformats.org/officeDocument/2006/relationships/image" Target="../media/image150.wmf"/><Relationship Id="rId19" Type="http://schemas.openxmlformats.org/officeDocument/2006/relationships/oleObject" Target="../embeddings/oleObject177.bin"/><Relationship Id="rId4" Type="http://schemas.openxmlformats.org/officeDocument/2006/relationships/image" Target="../media/image143.wmf"/><Relationship Id="rId9" Type="http://schemas.openxmlformats.org/officeDocument/2006/relationships/oleObject" Target="../embeddings/oleObject171.bin"/><Relationship Id="rId14" Type="http://schemas.openxmlformats.org/officeDocument/2006/relationships/image" Target="../media/image152.wmf"/><Relationship Id="rId22" Type="http://schemas.openxmlformats.org/officeDocument/2006/relationships/image" Target="../media/image154.wmf"/><Relationship Id="rId27" Type="http://schemas.openxmlformats.org/officeDocument/2006/relationships/oleObject" Target="../embeddings/oleObject183.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58.wmf"/><Relationship Id="rId5" Type="http://schemas.openxmlformats.org/officeDocument/2006/relationships/oleObject" Target="../embeddings/oleObject185.bin"/><Relationship Id="rId4" Type="http://schemas.openxmlformats.org/officeDocument/2006/relationships/image" Target="../media/image157.wmf"/></Relationships>
</file>

<file path=ppt/slides/_rels/slide55.xml.rels><?xml version="1.0" encoding="UTF-8" standalone="yes"?>
<Relationships xmlns="http://schemas.openxmlformats.org/package/2006/relationships"><Relationship Id="rId8" Type="http://schemas.openxmlformats.org/officeDocument/2006/relationships/image" Target="../media/image138.wmf"/><Relationship Id="rId13" Type="http://schemas.openxmlformats.org/officeDocument/2006/relationships/oleObject" Target="../embeddings/oleObject191.bin"/><Relationship Id="rId18" Type="http://schemas.openxmlformats.org/officeDocument/2006/relationships/image" Target="../media/image162.wmf"/><Relationship Id="rId3" Type="http://schemas.openxmlformats.org/officeDocument/2006/relationships/oleObject" Target="../embeddings/oleObject186.bin"/><Relationship Id="rId7" Type="http://schemas.openxmlformats.org/officeDocument/2006/relationships/oleObject" Target="../embeddings/oleObject188.bin"/><Relationship Id="rId12" Type="http://schemas.openxmlformats.org/officeDocument/2006/relationships/image" Target="../media/image159.wmf"/><Relationship Id="rId17" Type="http://schemas.openxmlformats.org/officeDocument/2006/relationships/oleObject" Target="../embeddings/oleObject193.bin"/><Relationship Id="rId2" Type="http://schemas.openxmlformats.org/officeDocument/2006/relationships/slideLayout" Target="../slideLayouts/slideLayout2.xml"/><Relationship Id="rId16" Type="http://schemas.openxmlformats.org/officeDocument/2006/relationships/image" Target="../media/image161.wmf"/><Relationship Id="rId20" Type="http://schemas.openxmlformats.org/officeDocument/2006/relationships/image" Target="../media/image146.wmf"/><Relationship Id="rId1" Type="http://schemas.openxmlformats.org/officeDocument/2006/relationships/vmlDrawing" Target="../drawings/vmlDrawing37.vml"/><Relationship Id="rId6" Type="http://schemas.openxmlformats.org/officeDocument/2006/relationships/image" Target="../media/image137.wmf"/><Relationship Id="rId11" Type="http://schemas.openxmlformats.org/officeDocument/2006/relationships/oleObject" Target="../embeddings/oleObject190.bin"/><Relationship Id="rId5" Type="http://schemas.openxmlformats.org/officeDocument/2006/relationships/oleObject" Target="../embeddings/oleObject187.bin"/><Relationship Id="rId15" Type="http://schemas.openxmlformats.org/officeDocument/2006/relationships/oleObject" Target="../embeddings/oleObject192.bin"/><Relationship Id="rId10" Type="http://schemas.openxmlformats.org/officeDocument/2006/relationships/image" Target="../media/image130.wmf"/><Relationship Id="rId19" Type="http://schemas.openxmlformats.org/officeDocument/2006/relationships/oleObject" Target="../embeddings/oleObject194.bin"/><Relationship Id="rId4" Type="http://schemas.openxmlformats.org/officeDocument/2006/relationships/image" Target="../media/image136.wmf"/><Relationship Id="rId9" Type="http://schemas.openxmlformats.org/officeDocument/2006/relationships/oleObject" Target="../embeddings/oleObject189.bin"/><Relationship Id="rId14" Type="http://schemas.openxmlformats.org/officeDocument/2006/relationships/image" Target="../media/image160.wmf"/></Relationships>
</file>

<file path=ppt/slides/_rels/slide56.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3.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96.bin"/><Relationship Id="rId5" Type="http://schemas.openxmlformats.org/officeDocument/2006/relationships/image" Target="../media/image119.wmf"/><Relationship Id="rId4" Type="http://schemas.openxmlformats.org/officeDocument/2006/relationships/oleObject" Target="../embeddings/oleObject195.bin"/></Relationships>
</file>

<file path=ppt/slides/_rels/slide57.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oleObject" Target="../embeddings/oleObject197.bin"/><Relationship Id="rId7"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68.wmf"/><Relationship Id="rId5" Type="http://schemas.openxmlformats.org/officeDocument/2006/relationships/oleObject" Target="../embeddings/oleObject198.bin"/><Relationship Id="rId4" Type="http://schemas.openxmlformats.org/officeDocument/2006/relationships/image" Target="../media/image167.wmf"/></Relationships>
</file>

<file path=ppt/slides/_rels/slide61.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3.svg"/><Relationship Id="rId4" Type="http://schemas.openxmlformats.org/officeDocument/2006/relationships/image" Target="../media/image172.png"/></Relationships>
</file>

<file path=ppt/slides/_rels/slide62.xml.rels><?xml version="1.0" encoding="UTF-8" standalone="yes"?>
<Relationships xmlns="http://schemas.openxmlformats.org/package/2006/relationships"><Relationship Id="rId8" Type="http://schemas.openxmlformats.org/officeDocument/2006/relationships/image" Target="../media/image176.wmf"/><Relationship Id="rId13" Type="http://schemas.openxmlformats.org/officeDocument/2006/relationships/oleObject" Target="../embeddings/oleObject205.bin"/><Relationship Id="rId3" Type="http://schemas.openxmlformats.org/officeDocument/2006/relationships/oleObject" Target="../embeddings/oleObject200.bin"/><Relationship Id="rId7" Type="http://schemas.openxmlformats.org/officeDocument/2006/relationships/oleObject" Target="../embeddings/oleObject202.bin"/><Relationship Id="rId12" Type="http://schemas.openxmlformats.org/officeDocument/2006/relationships/image" Target="../media/image178.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75.wmf"/><Relationship Id="rId11" Type="http://schemas.openxmlformats.org/officeDocument/2006/relationships/oleObject" Target="../embeddings/oleObject204.bin"/><Relationship Id="rId5" Type="http://schemas.openxmlformats.org/officeDocument/2006/relationships/oleObject" Target="../embeddings/oleObject201.bin"/><Relationship Id="rId10" Type="http://schemas.openxmlformats.org/officeDocument/2006/relationships/image" Target="../media/image177.wmf"/><Relationship Id="rId4" Type="http://schemas.openxmlformats.org/officeDocument/2006/relationships/image" Target="../media/image174.wmf"/><Relationship Id="rId9" Type="http://schemas.openxmlformats.org/officeDocument/2006/relationships/oleObject" Target="../embeddings/oleObject203.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1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6.emf"/><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3.wmf"/><Relationship Id="rId4" Type="http://schemas.openxmlformats.org/officeDocument/2006/relationships/oleObject" Target="../embeddings/oleObject4.bin"/><Relationship Id="rId9" Type="http://schemas.openxmlformats.org/officeDocument/2006/relationships/image" Target="../media/image15.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E6B2D37-F277-465F-908C-2B2F352E1DD1}"/>
              </a:ext>
            </a:extLst>
          </p:cNvPr>
          <p:cNvSpPr txBox="1">
            <a:spLocks noChangeArrowheads="1"/>
          </p:cNvSpPr>
          <p:nvPr/>
        </p:nvSpPr>
        <p:spPr bwMode="auto">
          <a:xfrm>
            <a:off x="801996" y="1111994"/>
            <a:ext cx="1065489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pPr algn="ctr"/>
            <a:r>
              <a:rPr lang="en-US" altLang="zh-CN" sz="4000" dirty="0">
                <a:latin typeface="Calibri" panose="020F0502020204030204" pitchFamily="34" charset="0"/>
                <a:ea typeface="宋体" panose="02010600030101010101" pitchFamily="2" charset="-122"/>
              </a:rPr>
              <a:t>Chapter </a:t>
            </a:r>
            <a:r>
              <a:rPr lang="en-US" altLang="zh-CN" sz="4000" dirty="0">
                <a:ea typeface="宋体" panose="02010600030101010101" pitchFamily="2" charset="-122"/>
              </a:rPr>
              <a:t>14</a:t>
            </a:r>
            <a:br>
              <a:rPr lang="en-US" altLang="zh-CN" sz="4000" dirty="0">
                <a:latin typeface="Calibri" panose="020F0502020204030204" pitchFamily="34" charset="0"/>
                <a:ea typeface="宋体" panose="02010600030101010101" pitchFamily="2" charset="-122"/>
              </a:rPr>
            </a:br>
            <a:r>
              <a:rPr lang="en-US" altLang="zh-CN" sz="4000" dirty="0">
                <a:ea typeface="宋体" panose="02010600030101010101" pitchFamily="2" charset="-122"/>
              </a:rPr>
              <a:t>S</a:t>
            </a:r>
            <a:r>
              <a:rPr lang="en-US" altLang="zh-CN" sz="4000" dirty="0">
                <a:latin typeface="Calibri" panose="020F0502020204030204" pitchFamily="34" charset="0"/>
                <a:ea typeface="宋体" panose="02010600030101010101" pitchFamily="2" charset="-122"/>
              </a:rPr>
              <a:t>upport Vector Machines</a:t>
            </a:r>
            <a:endParaRPr lang="en-US" altLang="zh-CN" sz="4000" dirty="0">
              <a:ea typeface="宋体" panose="02010600030101010101" pitchFamily="2" charset="-122"/>
            </a:endParaRPr>
          </a:p>
        </p:txBody>
      </p:sp>
      <p:sp>
        <p:nvSpPr>
          <p:cNvPr id="7" name="Rectangle 2">
            <a:extLst>
              <a:ext uri="{FF2B5EF4-FFF2-40B4-BE49-F238E27FC236}">
                <a16:creationId xmlns:a16="http://schemas.microsoft.com/office/drawing/2014/main" id="{030A1A3D-7D6A-4316-A445-17E93905421A}"/>
              </a:ext>
            </a:extLst>
          </p:cNvPr>
          <p:cNvSpPr txBox="1">
            <a:spLocks noChangeArrowheads="1"/>
          </p:cNvSpPr>
          <p:nvPr/>
        </p:nvSpPr>
        <p:spPr bwMode="auto">
          <a:xfrm>
            <a:off x="2957942" y="3612204"/>
            <a:ext cx="634300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Prof. Lin ZHANG</a:t>
            </a:r>
          </a:p>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School of Computer Science and Technology</a:t>
            </a:r>
          </a:p>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Tongji University</a:t>
            </a:r>
          </a:p>
        </p:txBody>
      </p:sp>
    </p:spTree>
  </p:cSld>
  <p:clrMapOvr>
    <a:masterClrMapping/>
  </p:clrMapOvr>
  <p:transition advTm="711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14339" name="Rectangle 3"/>
          <p:cNvSpPr txBox="1">
            <a:spLocks noChangeArrowheads="1"/>
          </p:cNvSpPr>
          <p:nvPr/>
        </p:nvSpPr>
        <p:spPr bwMode="auto">
          <a:xfrm>
            <a:off x="572294" y="931865"/>
            <a:ext cx="10771442" cy="3959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Linear separability and hyperplanes</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The perceptron learning algorithm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Hard-margin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Soft-margin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Kernelized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Multi-class classification with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Object detection using </a:t>
            </a:r>
            <a:r>
              <a:rPr lang="en-US" altLang="zh-CN" sz="2800" dirty="0" err="1">
                <a:latin typeface="Calibri" panose="020F0502020204030204" pitchFamily="34" charset="0"/>
                <a:ea typeface="楷体" panose="02010609060101010101" pitchFamily="49" charset="-122"/>
                <a:cs typeface="Calibri" panose="020F0502020204030204" pitchFamily="34" charset="0"/>
              </a:rPr>
              <a:t>SVM+HoG</a:t>
            </a:r>
            <a:endParaRPr lang="en-US" altLang="zh-CN" sz="2800" dirty="0">
              <a:latin typeface="Calibri" panose="020F0502020204030204" pitchFamily="34" charset="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266464145"/>
      </p:ext>
    </p:extLst>
  </p:cSld>
  <p:clrMapOvr>
    <a:masterClrMapping/>
  </p:clrMapOvr>
  <p:transition advTm="12526"/>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The perceptron learning algorithm</a:t>
            </a:r>
            <a:endParaRPr lang="zh-CN" altLang="en-US" sz="3000" dirty="0">
              <a:ea typeface="楷体" panose="02010609060101010101" pitchFamily="49" charset="-122"/>
              <a:cs typeface="Calibri" panose="020F0502020204030204" pitchFamily="34" charset="0"/>
            </a:endParaRPr>
          </a:p>
        </p:txBody>
      </p:sp>
      <p:sp>
        <p:nvSpPr>
          <p:cNvPr id="28" name="Rectangle 3">
            <a:extLst>
              <a:ext uri="{FF2B5EF4-FFF2-40B4-BE49-F238E27FC236}">
                <a16:creationId xmlns:a16="http://schemas.microsoft.com/office/drawing/2014/main" id="{F0A32321-8F33-4AC5-915D-99A402C2995A}"/>
              </a:ext>
            </a:extLst>
          </p:cNvPr>
          <p:cNvSpPr txBox="1">
            <a:spLocks noChangeArrowheads="1"/>
          </p:cNvSpPr>
          <p:nvPr/>
        </p:nvSpPr>
        <p:spPr bwMode="auto">
          <a:xfrm>
            <a:off x="292608" y="914400"/>
            <a:ext cx="11055096" cy="2027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The goal of the perceptron algorithm is to find a hyperplane that can separate a linearly separable data set; once the hyperplane is found, it is used to perform binary classification; thus, it is a linear binary classifier (by extension, such an architecture can also perform multiclass classification)</a:t>
            </a:r>
          </a:p>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It was invented by Frank Rosenblatt in 1957</a:t>
            </a:r>
            <a:r>
              <a:rPr lang="en-US" altLang="zh-CN" sz="2400" baseline="30000" dirty="0">
                <a:latin typeface="Times New Roman" panose="02020603050405020304" pitchFamily="18" charset="0"/>
                <a:ea typeface="ＭＳ Ｐゴシック" panose="020B0600070205080204" pitchFamily="34" charset="-128"/>
                <a:cs typeface="Times New Roman" panose="02020603050405020304" pitchFamily="18" charset="0"/>
              </a:rPr>
              <a:t>[1]</a:t>
            </a:r>
          </a:p>
        </p:txBody>
      </p:sp>
      <p:sp>
        <p:nvSpPr>
          <p:cNvPr id="2" name="矩形 1"/>
          <p:cNvSpPr/>
          <p:nvPr/>
        </p:nvSpPr>
        <p:spPr>
          <a:xfrm>
            <a:off x="274261" y="5684176"/>
            <a:ext cx="11673323" cy="707886"/>
          </a:xfrm>
          <a:prstGeom prst="rect">
            <a:avLst/>
          </a:prstGeom>
        </p:spPr>
        <p:txBody>
          <a:bodyPr wrap="square">
            <a:spAutoFit/>
          </a:bodyPr>
          <a:lstStyle/>
          <a:p>
            <a:pPr algn="just"/>
            <a:r>
              <a:rPr lang="en-US" altLang="zh-CN" sz="2000" dirty="0"/>
              <a:t>[1] </a:t>
            </a:r>
            <a:r>
              <a:rPr lang="zh-CN" altLang="en-US" sz="2000" dirty="0"/>
              <a:t>Rosenblatt, Frank (1957). "The Perceptron—a perceiving and recognizing automaton". Report 85-460-1. Cornell Aeronautical Laboratory.</a:t>
            </a:r>
          </a:p>
        </p:txBody>
      </p:sp>
      <p:graphicFrame>
        <p:nvGraphicFramePr>
          <p:cNvPr id="4" name="表格 3">
            <a:extLst>
              <a:ext uri="{FF2B5EF4-FFF2-40B4-BE49-F238E27FC236}">
                <a16:creationId xmlns:a16="http://schemas.microsoft.com/office/drawing/2014/main" id="{482D8112-EDD8-4F0E-AFAD-87004452AC23}"/>
              </a:ext>
            </a:extLst>
          </p:cNvPr>
          <p:cNvGraphicFramePr>
            <a:graphicFrameLocks noGrp="1"/>
          </p:cNvGraphicFramePr>
          <p:nvPr>
            <p:extLst>
              <p:ext uri="{D42A27DB-BD31-4B8C-83A1-F6EECF244321}">
                <p14:modId xmlns:p14="http://schemas.microsoft.com/office/powerpoint/2010/main" val="1156722507"/>
              </p:ext>
            </p:extLst>
          </p:nvPr>
        </p:nvGraphicFramePr>
        <p:xfrm>
          <a:off x="569341" y="4466452"/>
          <a:ext cx="11145330" cy="1078017"/>
        </p:xfrm>
        <a:graphic>
          <a:graphicData uri="http://schemas.openxmlformats.org/drawingml/2006/table">
            <a:tbl>
              <a:tblPr firstRow="1" firstCol="1" bandRow="1"/>
              <a:tblGrid>
                <a:gridCol w="5572665">
                  <a:extLst>
                    <a:ext uri="{9D8B030D-6E8A-4147-A177-3AD203B41FA5}">
                      <a16:colId xmlns:a16="http://schemas.microsoft.com/office/drawing/2014/main" val="278870672"/>
                    </a:ext>
                  </a:extLst>
                </a:gridCol>
                <a:gridCol w="5572665">
                  <a:extLst>
                    <a:ext uri="{9D8B030D-6E8A-4147-A177-3AD203B41FA5}">
                      <a16:colId xmlns:a16="http://schemas.microsoft.com/office/drawing/2014/main" val="2977319751"/>
                    </a:ext>
                  </a:extLst>
                </a:gridCol>
              </a:tblGrid>
              <a:tr h="288775">
                <a:tc>
                  <a:txBody>
                    <a:bodyPr/>
                    <a:lstStyle/>
                    <a:p>
                      <a:pPr algn="ctr">
                        <a:lnSpc>
                          <a:spcPct val="120000"/>
                        </a:lnSpc>
                      </a:pPr>
                      <a:endParaRPr lang="en-US" sz="1100" kern="100" dirty="0">
                        <a:effectLst/>
                        <a:latin typeface="黑体" panose="02010609060101010101" pitchFamily="49" charset="-122"/>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lnSpc>
                          <a:spcPct val="120000"/>
                        </a:lnSpc>
                      </a:pPr>
                      <a:endParaRPr lang="en-US" sz="1100" kern="100">
                        <a:effectLst/>
                        <a:latin typeface="黑体" panose="02010609060101010101" pitchFamily="49" charset="-122"/>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992849535"/>
                  </a:ext>
                </a:extLst>
              </a:tr>
              <a:tr h="125784">
                <a:tc>
                  <a:txBody>
                    <a:bodyPr/>
                    <a:lstStyle/>
                    <a:p>
                      <a:pPr algn="ctr">
                        <a:lnSpc>
                          <a:spcPct val="120000"/>
                        </a:lnSpc>
                      </a:pPr>
                      <a:r>
                        <a:rPr lang="zh-CN" sz="1200" kern="100">
                          <a:effectLst/>
                          <a:latin typeface="Calibri" panose="020F0502020204030204" pitchFamily="34" charset="0"/>
                          <a:ea typeface="宋体" panose="02010600030101010101" pitchFamily="2" charset="-122"/>
                          <a:cs typeface="Times New Roman" panose="02020603050405020304" pitchFamily="18" charset="0"/>
                        </a:rPr>
                        <a:t>（</a:t>
                      </a:r>
                      <a:r>
                        <a:rPr lang="en-US" sz="1200" kern="100">
                          <a:effectLst/>
                          <a:latin typeface="Calibri" panose="020F0502020204030204" pitchFamily="34" charset="0"/>
                          <a:ea typeface="宋体" panose="02010600030101010101" pitchFamily="2" charset="-122"/>
                          <a:cs typeface="Times New Roman" panose="02020603050405020304" pitchFamily="18" charset="0"/>
                        </a:rPr>
                        <a:t>a</a:t>
                      </a:r>
                      <a:r>
                        <a:rPr lang="zh-CN" sz="1200" kern="100">
                          <a:effectLst/>
                          <a:latin typeface="Calibri" panose="020F0502020204030204" pitchFamily="34" charset="0"/>
                          <a:ea typeface="宋体" panose="02010600030101010101" pitchFamily="2" charset="-122"/>
                          <a:cs typeface="Times New Roman" panose="02020603050405020304" pitchFamily="18" charset="0"/>
                        </a:rPr>
                        <a:t>）</a:t>
                      </a:r>
                    </a:p>
                  </a:txBody>
                  <a:tcPr marL="68580" marR="68580" marT="0" marB="0" anchor="ctr">
                    <a:lnL>
                      <a:noFill/>
                    </a:lnL>
                    <a:lnR>
                      <a:noFill/>
                    </a:lnR>
                    <a:lnT>
                      <a:noFill/>
                    </a:lnT>
                    <a:lnB>
                      <a:noFill/>
                    </a:lnB>
                  </a:tcPr>
                </a:tc>
                <a:tc>
                  <a:txBody>
                    <a:bodyPr/>
                    <a:lstStyle/>
                    <a:p>
                      <a:pPr algn="ctr">
                        <a:lnSpc>
                          <a:spcPct val="120000"/>
                        </a:lnSpc>
                      </a:pPr>
                      <a:r>
                        <a:rPr lang="zh-CN" sz="1200" kern="100">
                          <a:effectLst/>
                          <a:latin typeface="Calibri" panose="020F0502020204030204" pitchFamily="34" charset="0"/>
                          <a:ea typeface="宋体" panose="02010600030101010101" pitchFamily="2" charset="-122"/>
                          <a:cs typeface="Times New Roman" panose="02020603050405020304" pitchFamily="18" charset="0"/>
                        </a:rPr>
                        <a:t>（</a:t>
                      </a:r>
                      <a:r>
                        <a:rPr lang="en-US" sz="1200" kern="100">
                          <a:effectLst/>
                          <a:latin typeface="Calibri" panose="020F0502020204030204" pitchFamily="34" charset="0"/>
                          <a:ea typeface="宋体" panose="02010600030101010101" pitchFamily="2" charset="-122"/>
                          <a:cs typeface="Times New Roman" panose="02020603050405020304" pitchFamily="18" charset="0"/>
                        </a:rPr>
                        <a:t>b</a:t>
                      </a:r>
                      <a:r>
                        <a:rPr lang="zh-CN" sz="1200" kern="100">
                          <a:effectLst/>
                          <a:latin typeface="Calibri" panose="020F0502020204030204" pitchFamily="34" charset="0"/>
                          <a:ea typeface="宋体" panose="02010600030101010101" pitchFamily="2" charset="-122"/>
                          <a:cs typeface="Times New Roman" panose="02020603050405020304" pitchFamily="18" charset="0"/>
                        </a:rPr>
                        <a:t>）</a:t>
                      </a:r>
                    </a:p>
                  </a:txBody>
                  <a:tcPr marL="68580" marR="68580" marT="0" marB="0" anchor="ctr">
                    <a:lnL>
                      <a:noFill/>
                    </a:lnL>
                    <a:lnR>
                      <a:noFill/>
                    </a:lnR>
                    <a:lnT>
                      <a:noFill/>
                    </a:lnT>
                    <a:lnB>
                      <a:noFill/>
                    </a:lnB>
                  </a:tcPr>
                </a:tc>
                <a:extLst>
                  <a:ext uri="{0D108BD9-81ED-4DB2-BD59-A6C34878D82A}">
                    <a16:rowId xmlns:a16="http://schemas.microsoft.com/office/drawing/2014/main" val="3209640797"/>
                  </a:ext>
                </a:extLst>
              </a:tr>
              <a:tr h="510599">
                <a:tc gridSpan="2">
                  <a:txBody>
                    <a:bodyPr/>
                    <a:lstStyle/>
                    <a:p>
                      <a:pPr algn="just">
                        <a:lnSpc>
                          <a:spcPct val="120000"/>
                        </a:lnSpc>
                      </a:pP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弗兰克·罗森布拉特（</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Frank Rosenblatt</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1928</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年</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7</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月</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11</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日</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-1971</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年</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7</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月</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11</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日）是美国心理学家，在人工智能领域享有盛誉。</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1971</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年，</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43</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岁生日那天，他在切萨皮克湾（</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Chesapeake Bay</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）驾驶一艘名为</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Clearwater</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的单桅帆船时溺水身亡。由于他最早提出了感知器学习算法，而感知器模型现在被认为是神经网络的基础构件，因此也有文献认为他是“深度学习之父”；（</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b</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）为了纪念</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Frank Rosenblatt</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IEEE</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（电气电子工程师学会）从</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2004</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年开始设立了</a:t>
                      </a:r>
                      <a:r>
                        <a:rPr lang="en-US" sz="1100" kern="100" dirty="0">
                          <a:effectLst/>
                          <a:latin typeface="Calibri" panose="020F0502020204030204" pitchFamily="34" charset="0"/>
                          <a:ea typeface="黑体" panose="02010609060101010101" pitchFamily="49" charset="-122"/>
                          <a:cs typeface="Times New Roman" panose="02020603050405020304" pitchFamily="18" charset="0"/>
                        </a:rPr>
                        <a:t>IEEE Frank Rosenblatt Award</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奖</a:t>
                      </a:r>
                      <a:r>
                        <a:rPr lang="zh-CN" altLang="en-US" sz="1100" kern="100" dirty="0">
                          <a:effectLst/>
                          <a:latin typeface="Calibri" panose="020F0502020204030204" pitchFamily="34" charset="0"/>
                          <a:ea typeface="黑体" panose="02010609060101010101" pitchFamily="49" charset="-122"/>
                          <a:cs typeface="Times New Roman" panose="02020603050405020304" pitchFamily="18" charset="0"/>
                        </a:rPr>
                        <a:t>，</a:t>
                      </a:r>
                      <a:r>
                        <a:rPr lang="zh-CN" sz="1100" kern="100" dirty="0">
                          <a:effectLst/>
                          <a:latin typeface="Calibri" panose="020F0502020204030204" pitchFamily="34" charset="0"/>
                          <a:ea typeface="黑体" panose="02010609060101010101" pitchFamily="49" charset="-122"/>
                          <a:cs typeface="Times New Roman" panose="02020603050405020304" pitchFamily="18" charset="0"/>
                        </a:rPr>
                        <a:t>用以表彰对生物和语言驱动的计算范式和系统做出杰出贡献的学者。</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tcPr>
                </a:tc>
                <a:tc hMerge="1">
                  <a:txBody>
                    <a:bodyPr/>
                    <a:lstStyle/>
                    <a:p>
                      <a:endParaRPr lang="zh-CN" altLang="en-US"/>
                    </a:p>
                  </a:txBody>
                  <a:tcPr/>
                </a:tc>
                <a:extLst>
                  <a:ext uri="{0D108BD9-81ED-4DB2-BD59-A6C34878D82A}">
                    <a16:rowId xmlns:a16="http://schemas.microsoft.com/office/drawing/2014/main" val="806856478"/>
                  </a:ext>
                </a:extLst>
              </a:tr>
            </a:tbl>
          </a:graphicData>
        </a:graphic>
      </p:graphicFrame>
      <p:pic>
        <p:nvPicPr>
          <p:cNvPr id="169026" name="图片 5">
            <a:extLst>
              <a:ext uri="{FF2B5EF4-FFF2-40B4-BE49-F238E27FC236}">
                <a16:creationId xmlns:a16="http://schemas.microsoft.com/office/drawing/2014/main" id="{986A8B18-EA2F-493E-9CCD-7519F23C6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979" y="2984662"/>
            <a:ext cx="1308444" cy="1697982"/>
          </a:xfrm>
          <a:prstGeom prst="rect">
            <a:avLst/>
          </a:prstGeom>
          <a:noFill/>
          <a:extLst>
            <a:ext uri="{909E8E84-426E-40DD-AFC4-6F175D3DCCD1}">
              <a14:hiddenFill xmlns:a14="http://schemas.microsoft.com/office/drawing/2010/main">
                <a:solidFill>
                  <a:srgbClr val="FFFFFF"/>
                </a:solidFill>
              </a14:hiddenFill>
            </a:ext>
          </a:extLst>
        </p:spPr>
      </p:pic>
      <p:pic>
        <p:nvPicPr>
          <p:cNvPr id="169025" name="图片 6">
            <a:extLst>
              <a:ext uri="{FF2B5EF4-FFF2-40B4-BE49-F238E27FC236}">
                <a16:creationId xmlns:a16="http://schemas.microsoft.com/office/drawing/2014/main" id="{45A52DC6-061F-4D8D-A607-EDC24CF85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810" y="2941608"/>
            <a:ext cx="1649067" cy="174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725324"/>
      </p:ext>
    </p:extLst>
  </p:cSld>
  <p:clrMapOvr>
    <a:masterClrMapping/>
  </p:clrMapOvr>
  <p:transition advTm="12526"/>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The perceptron learning algorithm</a:t>
            </a:r>
            <a:endParaRPr lang="zh-CN" altLang="en-US" sz="3000" dirty="0">
              <a:ea typeface="楷体" panose="02010609060101010101" pitchFamily="49" charset="-122"/>
              <a:cs typeface="Calibri" panose="020F0502020204030204" pitchFamily="34" charset="0"/>
            </a:endParaRPr>
          </a:p>
        </p:txBody>
      </p:sp>
      <p:sp>
        <p:nvSpPr>
          <p:cNvPr id="8" name="文本框 7">
            <a:extLst>
              <a:ext uri="{FF2B5EF4-FFF2-40B4-BE49-F238E27FC236}">
                <a16:creationId xmlns:a16="http://schemas.microsoft.com/office/drawing/2014/main" id="{50C7FF4E-F2EC-4512-9504-577EEAD2CE10}"/>
              </a:ext>
            </a:extLst>
          </p:cNvPr>
          <p:cNvSpPr txBox="1"/>
          <p:nvPr/>
        </p:nvSpPr>
        <p:spPr>
          <a:xfrm>
            <a:off x="797554" y="907318"/>
            <a:ext cx="8769140" cy="461665"/>
          </a:xfrm>
          <a:prstGeom prst="rect">
            <a:avLst/>
          </a:prstGeom>
          <a:noFill/>
        </p:spPr>
        <p:txBody>
          <a:bodyPr wrap="square" rtlCol="0">
            <a:spAutoFit/>
          </a:bodyPr>
          <a:lstStyle/>
          <a:p>
            <a:r>
              <a:rPr lang="en-US" altLang="zh-CN" dirty="0"/>
              <a:t>The problem the perceptron algorithm wants to solve is,</a:t>
            </a:r>
            <a:endParaRPr lang="zh-CN" altLang="en-US" dirty="0"/>
          </a:p>
        </p:txBody>
      </p:sp>
      <p:sp>
        <p:nvSpPr>
          <p:cNvPr id="9" name="文本框 8">
            <a:extLst>
              <a:ext uri="{FF2B5EF4-FFF2-40B4-BE49-F238E27FC236}">
                <a16:creationId xmlns:a16="http://schemas.microsoft.com/office/drawing/2014/main" id="{DDDB9F3E-0FE1-4107-884F-BB857CC0776B}"/>
              </a:ext>
            </a:extLst>
          </p:cNvPr>
          <p:cNvSpPr txBox="1"/>
          <p:nvPr/>
        </p:nvSpPr>
        <p:spPr>
          <a:xfrm>
            <a:off x="798876" y="1343669"/>
            <a:ext cx="10519364" cy="830997"/>
          </a:xfrm>
          <a:prstGeom prst="rect">
            <a:avLst/>
          </a:prstGeom>
          <a:noFill/>
        </p:spPr>
        <p:txBody>
          <a:bodyPr wrap="square" rtlCol="0">
            <a:spAutoFit/>
          </a:bodyPr>
          <a:lstStyle/>
          <a:p>
            <a:r>
              <a:rPr lang="en-US" altLang="zh-CN" dirty="0"/>
              <a:t>Given a linearly separable training dataset                                                 , determine the hyperplane         ,                   ,</a:t>
            </a:r>
            <a:endParaRPr lang="zh-CN" altLang="en-US" dirty="0"/>
          </a:p>
        </p:txBody>
      </p:sp>
      <p:graphicFrame>
        <p:nvGraphicFramePr>
          <p:cNvPr id="5" name="对象 4">
            <a:extLst>
              <a:ext uri="{FF2B5EF4-FFF2-40B4-BE49-F238E27FC236}">
                <a16:creationId xmlns:a16="http://schemas.microsoft.com/office/drawing/2014/main" id="{038B6ADF-7E00-4B66-A2C3-FE71095902D9}"/>
              </a:ext>
            </a:extLst>
          </p:cNvPr>
          <p:cNvGraphicFramePr>
            <a:graphicFrameLocks noChangeAspect="1"/>
          </p:cNvGraphicFramePr>
          <p:nvPr>
            <p:extLst>
              <p:ext uri="{D42A27DB-BD31-4B8C-83A1-F6EECF244321}">
                <p14:modId xmlns:p14="http://schemas.microsoft.com/office/powerpoint/2010/main" val="2520736583"/>
              </p:ext>
            </p:extLst>
          </p:nvPr>
        </p:nvGraphicFramePr>
        <p:xfrm>
          <a:off x="6051561" y="1334151"/>
          <a:ext cx="3706103" cy="549383"/>
        </p:xfrm>
        <a:graphic>
          <a:graphicData uri="http://schemas.openxmlformats.org/presentationml/2006/ole">
            <mc:AlternateContent xmlns:mc="http://schemas.openxmlformats.org/markup-compatibility/2006">
              <mc:Choice xmlns:v="urn:schemas-microsoft-com:vml" Requires="v">
                <p:oleObj spid="_x0000_s235521" name="Equation" r:id="rId3" imgW="2019300" imgH="279400" progId="Equation.DSMT4">
                  <p:embed/>
                </p:oleObj>
              </mc:Choice>
              <mc:Fallback>
                <p:oleObj name="Equation" r:id="rId3" imgW="2019300" imgH="2794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61" y="1334151"/>
                        <a:ext cx="3706103" cy="549383"/>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B682480A-ACFD-42E6-9D81-71A2B49D7A3D}"/>
              </a:ext>
            </a:extLst>
          </p:cNvPr>
          <p:cNvGraphicFramePr>
            <a:graphicFrameLocks noChangeAspect="1"/>
          </p:cNvGraphicFramePr>
          <p:nvPr>
            <p:extLst>
              <p:ext uri="{D42A27DB-BD31-4B8C-83A1-F6EECF244321}">
                <p14:modId xmlns:p14="http://schemas.microsoft.com/office/powerpoint/2010/main" val="4214185618"/>
              </p:ext>
            </p:extLst>
          </p:nvPr>
        </p:nvGraphicFramePr>
        <p:xfrm>
          <a:off x="2764028" y="1781239"/>
          <a:ext cx="652463" cy="425450"/>
        </p:xfrm>
        <a:graphic>
          <a:graphicData uri="http://schemas.openxmlformats.org/presentationml/2006/ole">
            <mc:AlternateContent xmlns:mc="http://schemas.openxmlformats.org/markup-compatibility/2006">
              <mc:Choice xmlns:v="urn:schemas-microsoft-com:vml" Requires="v">
                <p:oleObj spid="_x0000_s235522" name="Equation" r:id="rId5" imgW="355320" imgH="215640" progId="Equation.DSMT4">
                  <p:embed/>
                </p:oleObj>
              </mc:Choice>
              <mc:Fallback>
                <p:oleObj name="Equation" r:id="rId5" imgW="355320" imgH="215640" progId="Equation.DSMT4">
                  <p:embed/>
                  <p:pic>
                    <p:nvPicPr>
                      <p:cNvPr id="5" name="对象 4">
                        <a:extLst>
                          <a:ext uri="{FF2B5EF4-FFF2-40B4-BE49-F238E27FC236}">
                            <a16:creationId xmlns:a16="http://schemas.microsoft.com/office/drawing/2014/main" id="{038B6ADF-7E00-4B66-A2C3-FE71095902D9}"/>
                          </a:ext>
                        </a:extLst>
                      </p:cNvPr>
                      <p:cNvPicPr>
                        <a:picLocks noChangeAspect="1" noChangeArrowheads="1"/>
                      </p:cNvPicPr>
                      <p:nvPr/>
                    </p:nvPicPr>
                    <p:blipFill>
                      <a:blip r:embed="rId6"/>
                      <a:srcRect/>
                      <a:stretch>
                        <a:fillRect/>
                      </a:stretch>
                    </p:blipFill>
                    <p:spPr bwMode="auto">
                      <a:xfrm>
                        <a:off x="2764028" y="1781239"/>
                        <a:ext cx="652463" cy="425450"/>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07E22CEB-3117-4A5B-BD59-2BBFC07B47C5}"/>
              </a:ext>
            </a:extLst>
          </p:cNvPr>
          <p:cNvGraphicFramePr>
            <a:graphicFrameLocks noChangeAspect="1"/>
          </p:cNvGraphicFramePr>
          <p:nvPr>
            <p:extLst>
              <p:ext uri="{D42A27DB-BD31-4B8C-83A1-F6EECF244321}">
                <p14:modId xmlns:p14="http://schemas.microsoft.com/office/powerpoint/2010/main" val="3412313816"/>
              </p:ext>
            </p:extLst>
          </p:nvPr>
        </p:nvGraphicFramePr>
        <p:xfrm>
          <a:off x="3539172" y="1784366"/>
          <a:ext cx="1374775" cy="423863"/>
        </p:xfrm>
        <a:graphic>
          <a:graphicData uri="http://schemas.openxmlformats.org/presentationml/2006/ole">
            <mc:AlternateContent xmlns:mc="http://schemas.openxmlformats.org/markup-compatibility/2006">
              <mc:Choice xmlns:v="urn:schemas-microsoft-com:vml" Requires="v">
                <p:oleObj spid="_x0000_s235523" name="Equation" r:id="rId7" imgW="749160" imgH="215640" progId="Equation.DSMT4">
                  <p:embed/>
                </p:oleObj>
              </mc:Choice>
              <mc:Fallback>
                <p:oleObj name="Equation" r:id="rId7" imgW="749160" imgH="215640" progId="Equation.DSMT4">
                  <p:embed/>
                  <p:pic>
                    <p:nvPicPr>
                      <p:cNvPr id="5" name="对象 4">
                        <a:extLst>
                          <a:ext uri="{FF2B5EF4-FFF2-40B4-BE49-F238E27FC236}">
                            <a16:creationId xmlns:a16="http://schemas.microsoft.com/office/drawing/2014/main" id="{038B6ADF-7E00-4B66-A2C3-FE71095902D9}"/>
                          </a:ext>
                        </a:extLst>
                      </p:cNvPr>
                      <p:cNvPicPr>
                        <a:picLocks noChangeAspect="1" noChangeArrowheads="1"/>
                      </p:cNvPicPr>
                      <p:nvPr/>
                    </p:nvPicPr>
                    <p:blipFill>
                      <a:blip r:embed="rId8"/>
                      <a:srcRect/>
                      <a:stretch>
                        <a:fillRect/>
                      </a:stretch>
                    </p:blipFill>
                    <p:spPr bwMode="auto">
                      <a:xfrm>
                        <a:off x="3539172" y="1784366"/>
                        <a:ext cx="1374775" cy="423863"/>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F71258F9-BC1F-443F-9EA8-50822D9CB459}"/>
              </a:ext>
            </a:extLst>
          </p:cNvPr>
          <p:cNvGraphicFramePr>
            <a:graphicFrameLocks noChangeAspect="1"/>
          </p:cNvGraphicFramePr>
          <p:nvPr>
            <p:extLst>
              <p:ext uri="{D42A27DB-BD31-4B8C-83A1-F6EECF244321}">
                <p14:modId xmlns:p14="http://schemas.microsoft.com/office/powerpoint/2010/main" val="2428147597"/>
              </p:ext>
            </p:extLst>
          </p:nvPr>
        </p:nvGraphicFramePr>
        <p:xfrm>
          <a:off x="5084064" y="1811772"/>
          <a:ext cx="2913063" cy="423863"/>
        </p:xfrm>
        <a:graphic>
          <a:graphicData uri="http://schemas.openxmlformats.org/presentationml/2006/ole">
            <mc:AlternateContent xmlns:mc="http://schemas.openxmlformats.org/markup-compatibility/2006">
              <mc:Choice xmlns:v="urn:schemas-microsoft-com:vml" Requires="v">
                <p:oleObj spid="_x0000_s235524" name="Equation" r:id="rId9" imgW="1587240" imgH="215640" progId="Equation.DSMT4">
                  <p:embed/>
                </p:oleObj>
              </mc:Choice>
              <mc:Fallback>
                <p:oleObj name="Equation" r:id="rId9" imgW="1587240" imgH="215640" progId="Equation.DSMT4">
                  <p:embed/>
                  <p:pic>
                    <p:nvPicPr>
                      <p:cNvPr id="12" name="对象 11">
                        <a:extLst>
                          <a:ext uri="{FF2B5EF4-FFF2-40B4-BE49-F238E27FC236}">
                            <a16:creationId xmlns:a16="http://schemas.microsoft.com/office/drawing/2014/main" id="{B682480A-ACFD-42E6-9D81-71A2B49D7A3D}"/>
                          </a:ext>
                        </a:extLst>
                      </p:cNvPr>
                      <p:cNvPicPr>
                        <a:picLocks noChangeAspect="1" noChangeArrowheads="1"/>
                      </p:cNvPicPr>
                      <p:nvPr/>
                    </p:nvPicPr>
                    <p:blipFill>
                      <a:blip r:embed="rId10"/>
                      <a:srcRect/>
                      <a:stretch>
                        <a:fillRect/>
                      </a:stretch>
                    </p:blipFill>
                    <p:spPr bwMode="auto">
                      <a:xfrm>
                        <a:off x="5084064" y="1811772"/>
                        <a:ext cx="2913063" cy="423863"/>
                      </a:xfrm>
                      <a:prstGeom prst="rect">
                        <a:avLst/>
                      </a:prstGeom>
                      <a:noFill/>
                    </p:spPr>
                  </p:pic>
                </p:oleObj>
              </mc:Fallback>
            </mc:AlternateContent>
          </a:graphicData>
        </a:graphic>
      </p:graphicFrame>
      <p:sp>
        <p:nvSpPr>
          <p:cNvPr id="15" name="文本框 14">
            <a:extLst>
              <a:ext uri="{FF2B5EF4-FFF2-40B4-BE49-F238E27FC236}">
                <a16:creationId xmlns:a16="http://schemas.microsoft.com/office/drawing/2014/main" id="{835D7D83-CFB1-48EF-80D5-65D4530B82C4}"/>
              </a:ext>
            </a:extLst>
          </p:cNvPr>
          <p:cNvSpPr txBox="1"/>
          <p:nvPr/>
        </p:nvSpPr>
        <p:spPr>
          <a:xfrm>
            <a:off x="798876" y="2367706"/>
            <a:ext cx="10519364" cy="461665"/>
          </a:xfrm>
          <a:prstGeom prst="rect">
            <a:avLst/>
          </a:prstGeom>
          <a:noFill/>
        </p:spPr>
        <p:txBody>
          <a:bodyPr wrap="square" rtlCol="0">
            <a:spAutoFit/>
          </a:bodyPr>
          <a:lstStyle/>
          <a:p>
            <a:r>
              <a:rPr lang="en-US" altLang="zh-CN" dirty="0"/>
              <a:t>Denote             and           , then</a:t>
            </a:r>
            <a:endParaRPr lang="zh-CN" altLang="en-US" dirty="0"/>
          </a:p>
        </p:txBody>
      </p:sp>
      <p:graphicFrame>
        <p:nvGraphicFramePr>
          <p:cNvPr id="7" name="对象 6">
            <a:extLst>
              <a:ext uri="{FF2B5EF4-FFF2-40B4-BE49-F238E27FC236}">
                <a16:creationId xmlns:a16="http://schemas.microsoft.com/office/drawing/2014/main" id="{8DDE68BF-719E-4B02-B1D1-4995D938BDA7}"/>
              </a:ext>
            </a:extLst>
          </p:cNvPr>
          <p:cNvGraphicFramePr>
            <a:graphicFrameLocks noChangeAspect="1"/>
          </p:cNvGraphicFramePr>
          <p:nvPr>
            <p:extLst>
              <p:ext uri="{D42A27DB-BD31-4B8C-83A1-F6EECF244321}">
                <p14:modId xmlns:p14="http://schemas.microsoft.com/office/powerpoint/2010/main" val="432494674"/>
              </p:ext>
            </p:extLst>
          </p:nvPr>
        </p:nvGraphicFramePr>
        <p:xfrm>
          <a:off x="1852135" y="2331697"/>
          <a:ext cx="844476" cy="633999"/>
        </p:xfrm>
        <a:graphic>
          <a:graphicData uri="http://schemas.openxmlformats.org/presentationml/2006/ole">
            <mc:AlternateContent xmlns:mc="http://schemas.openxmlformats.org/markup-compatibility/2006">
              <mc:Choice xmlns:v="urn:schemas-microsoft-com:vml" Requires="v">
                <p:oleObj spid="_x0000_s235525" name="Equation" r:id="rId11" imgW="520474" imgH="393529" progId="Equation.DSMT4">
                  <p:embed/>
                </p:oleObj>
              </mc:Choice>
              <mc:Fallback>
                <p:oleObj name="Equation" r:id="rId11" imgW="520474" imgH="393529" progId="Equation.DSMT4">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2135" y="2331697"/>
                        <a:ext cx="844476" cy="633999"/>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37B73FCB-8717-4F58-BA19-E2A677C3B26B}"/>
              </a:ext>
            </a:extLst>
          </p:cNvPr>
          <p:cNvGraphicFramePr>
            <a:graphicFrameLocks noChangeAspect="1"/>
          </p:cNvGraphicFramePr>
          <p:nvPr>
            <p:extLst>
              <p:ext uri="{D42A27DB-BD31-4B8C-83A1-F6EECF244321}">
                <p14:modId xmlns:p14="http://schemas.microsoft.com/office/powerpoint/2010/main" val="678300221"/>
              </p:ext>
            </p:extLst>
          </p:nvPr>
        </p:nvGraphicFramePr>
        <p:xfrm>
          <a:off x="3276282" y="2358596"/>
          <a:ext cx="747078" cy="611022"/>
        </p:xfrm>
        <a:graphic>
          <a:graphicData uri="http://schemas.openxmlformats.org/presentationml/2006/ole">
            <mc:AlternateContent xmlns:mc="http://schemas.openxmlformats.org/markup-compatibility/2006">
              <mc:Choice xmlns:v="urn:schemas-microsoft-com:vml" Requires="v">
                <p:oleObj spid="_x0000_s235526" name="Equation" r:id="rId13" imgW="495085" imgH="393529" progId="Equation.DSMT4">
                  <p:embed/>
                </p:oleObj>
              </mc:Choice>
              <mc:Fallback>
                <p:oleObj name="Equation" r:id="rId13" imgW="495085" imgH="393529" progId="Equation.DSMT4">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6282" y="2358596"/>
                        <a:ext cx="747078" cy="611022"/>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3C260355-DED1-458B-BE8B-3D04CBC2A3BC}"/>
              </a:ext>
            </a:extLst>
          </p:cNvPr>
          <p:cNvGraphicFramePr>
            <a:graphicFrameLocks noChangeAspect="1"/>
          </p:cNvGraphicFramePr>
          <p:nvPr>
            <p:extLst>
              <p:ext uri="{D42A27DB-BD31-4B8C-83A1-F6EECF244321}">
                <p14:modId xmlns:p14="http://schemas.microsoft.com/office/powerpoint/2010/main" val="952093523"/>
              </p:ext>
            </p:extLst>
          </p:nvPr>
        </p:nvGraphicFramePr>
        <p:xfrm>
          <a:off x="4788853" y="2387283"/>
          <a:ext cx="1953324" cy="474639"/>
        </p:xfrm>
        <a:graphic>
          <a:graphicData uri="http://schemas.openxmlformats.org/presentationml/2006/ole">
            <mc:AlternateContent xmlns:mc="http://schemas.openxmlformats.org/markup-compatibility/2006">
              <mc:Choice xmlns:v="urn:schemas-microsoft-com:vml" Requires="v">
                <p:oleObj spid="_x0000_s235527" name="Equation" r:id="rId15" imgW="863225" imgH="203112" progId="Equation.DSMT4">
                  <p:embed/>
                </p:oleObj>
              </mc:Choice>
              <mc:Fallback>
                <p:oleObj name="Equation" r:id="rId15" imgW="863225" imgH="203112" progId="Equation.DSMT4">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8853" y="2387283"/>
                        <a:ext cx="1953324" cy="474639"/>
                      </a:xfrm>
                      <a:prstGeom prst="rect">
                        <a:avLst/>
                      </a:prstGeom>
                      <a:noFill/>
                    </p:spPr>
                  </p:pic>
                </p:oleObj>
              </mc:Fallback>
            </mc:AlternateContent>
          </a:graphicData>
        </a:graphic>
      </p:graphicFrame>
      <p:sp>
        <p:nvSpPr>
          <p:cNvPr id="23" name="文本框 22">
            <a:extLst>
              <a:ext uri="{FF2B5EF4-FFF2-40B4-BE49-F238E27FC236}">
                <a16:creationId xmlns:a16="http://schemas.microsoft.com/office/drawing/2014/main" id="{90961B7C-BB11-44D1-8308-9416BCB22ECF}"/>
              </a:ext>
            </a:extLst>
          </p:cNvPr>
          <p:cNvSpPr txBox="1"/>
          <p:nvPr/>
        </p:nvSpPr>
        <p:spPr>
          <a:xfrm>
            <a:off x="787550" y="2947003"/>
            <a:ext cx="10519364" cy="461665"/>
          </a:xfrm>
          <a:prstGeom prst="rect">
            <a:avLst/>
          </a:prstGeom>
          <a:noFill/>
        </p:spPr>
        <p:txBody>
          <a:bodyPr wrap="square" rtlCol="0">
            <a:spAutoFit/>
          </a:bodyPr>
          <a:lstStyle/>
          <a:p>
            <a:r>
              <a:rPr lang="en-US" altLang="zh-CN" dirty="0"/>
              <a:t>The hyperplane can then be represented by </a:t>
            </a:r>
            <a:endParaRPr lang="zh-CN" altLang="en-US" dirty="0"/>
          </a:p>
        </p:txBody>
      </p:sp>
      <p:graphicFrame>
        <p:nvGraphicFramePr>
          <p:cNvPr id="24" name="对象 23">
            <a:extLst>
              <a:ext uri="{FF2B5EF4-FFF2-40B4-BE49-F238E27FC236}">
                <a16:creationId xmlns:a16="http://schemas.microsoft.com/office/drawing/2014/main" id="{FDADA14E-BB6A-4E08-99A5-5C1A72197790}"/>
              </a:ext>
            </a:extLst>
          </p:cNvPr>
          <p:cNvGraphicFramePr>
            <a:graphicFrameLocks noChangeAspect="1"/>
          </p:cNvGraphicFramePr>
          <p:nvPr>
            <p:extLst>
              <p:ext uri="{D42A27DB-BD31-4B8C-83A1-F6EECF244321}">
                <p14:modId xmlns:p14="http://schemas.microsoft.com/office/powerpoint/2010/main" val="1974342278"/>
              </p:ext>
            </p:extLst>
          </p:nvPr>
        </p:nvGraphicFramePr>
        <p:xfrm>
          <a:off x="6191480" y="3002586"/>
          <a:ext cx="344487" cy="385762"/>
        </p:xfrm>
        <a:graphic>
          <a:graphicData uri="http://schemas.openxmlformats.org/presentationml/2006/ole">
            <mc:AlternateContent xmlns:mc="http://schemas.openxmlformats.org/markup-compatibility/2006">
              <mc:Choice xmlns:v="urn:schemas-microsoft-com:vml" Requires="v">
                <p:oleObj spid="_x0000_s235528" name="Equation" r:id="rId17" imgW="152280" imgH="164880" progId="Equation.DSMT4">
                  <p:embed/>
                </p:oleObj>
              </mc:Choice>
              <mc:Fallback>
                <p:oleObj name="Equation" r:id="rId17" imgW="152280" imgH="164880" progId="Equation.DSMT4">
                  <p:embed/>
                  <p:pic>
                    <p:nvPicPr>
                      <p:cNvPr id="18" name="对象 17">
                        <a:extLst>
                          <a:ext uri="{FF2B5EF4-FFF2-40B4-BE49-F238E27FC236}">
                            <a16:creationId xmlns:a16="http://schemas.microsoft.com/office/drawing/2014/main" id="{3C260355-DED1-458B-BE8B-3D04CBC2A3BC}"/>
                          </a:ext>
                        </a:extLst>
                      </p:cNvPr>
                      <p:cNvPicPr>
                        <a:picLocks noChangeAspect="1" noChangeArrowheads="1"/>
                      </p:cNvPicPr>
                      <p:nvPr/>
                    </p:nvPicPr>
                    <p:blipFill>
                      <a:blip r:embed="rId18"/>
                      <a:srcRect/>
                      <a:stretch>
                        <a:fillRect/>
                      </a:stretch>
                    </p:blipFill>
                    <p:spPr bwMode="auto">
                      <a:xfrm>
                        <a:off x="6191480" y="3002586"/>
                        <a:ext cx="344487" cy="385762"/>
                      </a:xfrm>
                      <a:prstGeom prst="rect">
                        <a:avLst/>
                      </a:prstGeom>
                      <a:noFill/>
                    </p:spPr>
                  </p:pic>
                </p:oleObj>
              </mc:Fallback>
            </mc:AlternateContent>
          </a:graphicData>
        </a:graphic>
      </p:graphicFrame>
    </p:spTree>
    <p:extLst>
      <p:ext uri="{BB962C8B-B14F-4D97-AF65-F5344CB8AC3E}">
        <p14:creationId xmlns:p14="http://schemas.microsoft.com/office/powerpoint/2010/main" val="1716622030"/>
      </p:ext>
    </p:extLst>
  </p:cSld>
  <p:clrMapOvr>
    <a:masterClrMapping/>
  </p:clrMapOvr>
  <p:transition advTm="12526"/>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The perceptron learning algorithm</a:t>
            </a:r>
            <a:endParaRPr lang="zh-CN" altLang="en-US" sz="3000" dirty="0">
              <a:ea typeface="楷体" panose="02010609060101010101" pitchFamily="49" charset="-122"/>
              <a:cs typeface="Calibri" panose="020F0502020204030204" pitchFamily="34" charset="0"/>
            </a:endParaRPr>
          </a:p>
        </p:txBody>
      </p:sp>
      <p:pic>
        <p:nvPicPr>
          <p:cNvPr id="20" name="图片 19">
            <a:extLst>
              <a:ext uri="{FF2B5EF4-FFF2-40B4-BE49-F238E27FC236}">
                <a16:creationId xmlns:a16="http://schemas.microsoft.com/office/drawing/2014/main" id="{B602CAF7-A241-4982-90F9-12C03DA44BB5}"/>
              </a:ext>
            </a:extLst>
          </p:cNvPr>
          <p:cNvPicPr>
            <a:picLocks noChangeAspect="1"/>
          </p:cNvPicPr>
          <p:nvPr/>
        </p:nvPicPr>
        <p:blipFill>
          <a:blip r:embed="rId3"/>
          <a:stretch>
            <a:fillRect/>
          </a:stretch>
        </p:blipFill>
        <p:spPr>
          <a:xfrm>
            <a:off x="808870" y="1094260"/>
            <a:ext cx="6209658" cy="4811494"/>
          </a:xfrm>
          <a:prstGeom prst="rect">
            <a:avLst/>
          </a:prstGeom>
        </p:spPr>
      </p:pic>
      <p:pic>
        <p:nvPicPr>
          <p:cNvPr id="16" name="图片 15">
            <a:extLst>
              <a:ext uri="{FF2B5EF4-FFF2-40B4-BE49-F238E27FC236}">
                <a16:creationId xmlns:a16="http://schemas.microsoft.com/office/drawing/2014/main" id="{D88B2687-06C0-43BB-B3CA-870660EB53D3}"/>
              </a:ext>
            </a:extLst>
          </p:cNvPr>
          <p:cNvPicPr>
            <a:picLocks noChangeAspect="1"/>
          </p:cNvPicPr>
          <p:nvPr/>
        </p:nvPicPr>
        <p:blipFill rotWithShape="1">
          <a:blip r:embed="rId3"/>
          <a:srcRect l="41131" t="2260" b="91828"/>
          <a:stretch/>
        </p:blipFill>
        <p:spPr>
          <a:xfrm>
            <a:off x="914400" y="1221272"/>
            <a:ext cx="1194816" cy="239776"/>
          </a:xfrm>
          <a:prstGeom prst="rect">
            <a:avLst/>
          </a:prstGeom>
        </p:spPr>
      </p:pic>
      <p:cxnSp>
        <p:nvCxnSpPr>
          <p:cNvPr id="17" name="直接箭头连接符 16">
            <a:extLst>
              <a:ext uri="{FF2B5EF4-FFF2-40B4-BE49-F238E27FC236}">
                <a16:creationId xmlns:a16="http://schemas.microsoft.com/office/drawing/2014/main" id="{92E19BD3-849A-4748-B9B7-8220E5533451}"/>
              </a:ext>
            </a:extLst>
          </p:cNvPr>
          <p:cNvCxnSpPr>
            <a:cxnSpLocks/>
          </p:cNvCxnSpPr>
          <p:nvPr/>
        </p:nvCxnSpPr>
        <p:spPr>
          <a:xfrm flipV="1">
            <a:off x="8397989" y="3340335"/>
            <a:ext cx="921275" cy="1146671"/>
          </a:xfrm>
          <a:prstGeom prst="straightConnector1">
            <a:avLst/>
          </a:prstGeom>
          <a:ln w="12700">
            <a:solidFill>
              <a:srgbClr val="002060"/>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19" name="Object 12">
            <a:extLst>
              <a:ext uri="{FF2B5EF4-FFF2-40B4-BE49-F238E27FC236}">
                <a16:creationId xmlns:a16="http://schemas.microsoft.com/office/drawing/2014/main" id="{FCEA1F13-D5DB-4222-BA1E-883E58D771F9}"/>
              </a:ext>
            </a:extLst>
          </p:cNvPr>
          <p:cNvGraphicFramePr>
            <a:graphicFrameLocks noChangeAspect="1"/>
          </p:cNvGraphicFramePr>
          <p:nvPr>
            <p:extLst>
              <p:ext uri="{D42A27DB-BD31-4B8C-83A1-F6EECF244321}">
                <p14:modId xmlns:p14="http://schemas.microsoft.com/office/powerpoint/2010/main" val="3688859595"/>
              </p:ext>
            </p:extLst>
          </p:nvPr>
        </p:nvGraphicFramePr>
        <p:xfrm>
          <a:off x="9261474" y="3145513"/>
          <a:ext cx="211138" cy="230188"/>
        </p:xfrm>
        <a:graphic>
          <a:graphicData uri="http://schemas.openxmlformats.org/presentationml/2006/ole">
            <mc:AlternateContent xmlns:mc="http://schemas.openxmlformats.org/markup-compatibility/2006">
              <mc:Choice xmlns:v="urn:schemas-microsoft-com:vml" Requires="v">
                <p:oleObj spid="_x0000_s212710" name="Equation" r:id="rId4" imgW="152280" imgH="164880" progId="Equation.DSMT4">
                  <p:embed/>
                </p:oleObj>
              </mc:Choice>
              <mc:Fallback>
                <p:oleObj name="Equation" r:id="rId4" imgW="152280" imgH="164880" progId="Equation.DSMT4">
                  <p:embed/>
                  <p:pic>
                    <p:nvPicPr>
                      <p:cNvPr id="35" name="Object 12">
                        <a:extLst>
                          <a:ext uri="{FF2B5EF4-FFF2-40B4-BE49-F238E27FC236}">
                            <a16:creationId xmlns:a16="http://schemas.microsoft.com/office/drawing/2014/main" id="{3A63D25C-EDA3-41BE-A7D2-CB510FF4834F}"/>
                          </a:ext>
                        </a:extLst>
                      </p:cNvPr>
                      <p:cNvPicPr>
                        <a:picLocks noChangeAspect="1" noChangeArrowheads="1"/>
                      </p:cNvPicPr>
                      <p:nvPr/>
                    </p:nvPicPr>
                    <p:blipFill>
                      <a:blip r:embed="rId5"/>
                      <a:srcRect/>
                      <a:stretch>
                        <a:fillRect/>
                      </a:stretch>
                    </p:blipFill>
                    <p:spPr bwMode="auto">
                      <a:xfrm>
                        <a:off x="9261474" y="3145513"/>
                        <a:ext cx="211138" cy="230188"/>
                      </a:xfrm>
                      <a:prstGeom prst="rect">
                        <a:avLst/>
                      </a:prstGeom>
                      <a:noFill/>
                      <a:ln>
                        <a:noFill/>
                      </a:ln>
                    </p:spPr>
                  </p:pic>
                </p:oleObj>
              </mc:Fallback>
            </mc:AlternateContent>
          </a:graphicData>
        </a:graphic>
      </p:graphicFrame>
      <p:cxnSp>
        <p:nvCxnSpPr>
          <p:cNvPr id="21" name="直接箭头连接符 20">
            <a:extLst>
              <a:ext uri="{FF2B5EF4-FFF2-40B4-BE49-F238E27FC236}">
                <a16:creationId xmlns:a16="http://schemas.microsoft.com/office/drawing/2014/main" id="{08B207EC-D902-4537-9046-33A37BDF7F67}"/>
              </a:ext>
            </a:extLst>
          </p:cNvPr>
          <p:cNvCxnSpPr>
            <a:cxnSpLocks/>
          </p:cNvCxnSpPr>
          <p:nvPr/>
        </p:nvCxnSpPr>
        <p:spPr>
          <a:xfrm>
            <a:off x="8397989" y="4487006"/>
            <a:ext cx="252764" cy="943386"/>
          </a:xfrm>
          <a:prstGeom prst="straightConnector1">
            <a:avLst/>
          </a:prstGeom>
          <a:ln w="12700">
            <a:solidFill>
              <a:srgbClr val="002060"/>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22" name="Object 12">
            <a:extLst>
              <a:ext uri="{FF2B5EF4-FFF2-40B4-BE49-F238E27FC236}">
                <a16:creationId xmlns:a16="http://schemas.microsoft.com/office/drawing/2014/main" id="{EBE873CA-1F11-401D-B7BD-4B2378C5D99B}"/>
              </a:ext>
            </a:extLst>
          </p:cNvPr>
          <p:cNvGraphicFramePr>
            <a:graphicFrameLocks noChangeAspect="1"/>
          </p:cNvGraphicFramePr>
          <p:nvPr>
            <p:extLst>
              <p:ext uri="{D42A27DB-BD31-4B8C-83A1-F6EECF244321}">
                <p14:modId xmlns:p14="http://schemas.microsoft.com/office/powerpoint/2010/main" val="1836835816"/>
              </p:ext>
            </p:extLst>
          </p:nvPr>
        </p:nvGraphicFramePr>
        <p:xfrm>
          <a:off x="8592630" y="5404485"/>
          <a:ext cx="244475" cy="265113"/>
        </p:xfrm>
        <a:graphic>
          <a:graphicData uri="http://schemas.openxmlformats.org/presentationml/2006/ole">
            <mc:AlternateContent xmlns:mc="http://schemas.openxmlformats.org/markup-compatibility/2006">
              <mc:Choice xmlns:v="urn:schemas-microsoft-com:vml" Requires="v">
                <p:oleObj spid="_x0000_s212711" name="Equation" r:id="rId6" imgW="177480" imgH="190440" progId="Equation.DSMT4">
                  <p:embed/>
                </p:oleObj>
              </mc:Choice>
              <mc:Fallback>
                <p:oleObj name="Equation" r:id="rId6" imgW="177480" imgH="190440" progId="Equation.DSMT4">
                  <p:embed/>
                  <p:pic>
                    <p:nvPicPr>
                      <p:cNvPr id="37" name="Object 12">
                        <a:extLst>
                          <a:ext uri="{FF2B5EF4-FFF2-40B4-BE49-F238E27FC236}">
                            <a16:creationId xmlns:a16="http://schemas.microsoft.com/office/drawing/2014/main" id="{21A0F20E-55D5-4623-839D-9523B157EC5E}"/>
                          </a:ext>
                        </a:extLst>
                      </p:cNvPr>
                      <p:cNvPicPr>
                        <a:picLocks noChangeAspect="1" noChangeArrowheads="1"/>
                      </p:cNvPicPr>
                      <p:nvPr/>
                    </p:nvPicPr>
                    <p:blipFill>
                      <a:blip r:embed="rId7"/>
                      <a:srcRect/>
                      <a:stretch>
                        <a:fillRect/>
                      </a:stretch>
                    </p:blipFill>
                    <p:spPr bwMode="auto">
                      <a:xfrm>
                        <a:off x="8592630" y="5404485"/>
                        <a:ext cx="244475" cy="265113"/>
                      </a:xfrm>
                      <a:prstGeom prst="rect">
                        <a:avLst/>
                      </a:prstGeom>
                      <a:noFill/>
                      <a:ln>
                        <a:noFill/>
                      </a:ln>
                    </p:spPr>
                  </p:pic>
                </p:oleObj>
              </mc:Fallback>
            </mc:AlternateContent>
          </a:graphicData>
        </a:graphic>
      </p:graphicFrame>
      <p:cxnSp>
        <p:nvCxnSpPr>
          <p:cNvPr id="25" name="直接箭头连接符 24">
            <a:extLst>
              <a:ext uri="{FF2B5EF4-FFF2-40B4-BE49-F238E27FC236}">
                <a16:creationId xmlns:a16="http://schemas.microsoft.com/office/drawing/2014/main" id="{6CE65091-4D94-48B6-8652-952B911770B4}"/>
              </a:ext>
            </a:extLst>
          </p:cNvPr>
          <p:cNvCxnSpPr>
            <a:cxnSpLocks/>
          </p:cNvCxnSpPr>
          <p:nvPr/>
        </p:nvCxnSpPr>
        <p:spPr>
          <a:xfrm flipV="1">
            <a:off x="8397989" y="4354627"/>
            <a:ext cx="1140270" cy="132918"/>
          </a:xfrm>
          <a:prstGeom prst="straightConnector1">
            <a:avLst/>
          </a:prstGeom>
          <a:ln w="12700">
            <a:solidFill>
              <a:srgbClr val="002060"/>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26" name="Object 12">
            <a:extLst>
              <a:ext uri="{FF2B5EF4-FFF2-40B4-BE49-F238E27FC236}">
                <a16:creationId xmlns:a16="http://schemas.microsoft.com/office/drawing/2014/main" id="{E8C7C026-78F2-4567-AC38-C50DBAAB8A91}"/>
              </a:ext>
            </a:extLst>
          </p:cNvPr>
          <p:cNvGraphicFramePr>
            <a:graphicFrameLocks noChangeAspect="1"/>
          </p:cNvGraphicFramePr>
          <p:nvPr>
            <p:extLst>
              <p:ext uri="{D42A27DB-BD31-4B8C-83A1-F6EECF244321}">
                <p14:modId xmlns:p14="http://schemas.microsoft.com/office/powerpoint/2010/main" val="3183457460"/>
              </p:ext>
            </p:extLst>
          </p:nvPr>
        </p:nvGraphicFramePr>
        <p:xfrm>
          <a:off x="9567793" y="4215448"/>
          <a:ext cx="1055688" cy="265112"/>
        </p:xfrm>
        <a:graphic>
          <a:graphicData uri="http://schemas.openxmlformats.org/presentationml/2006/ole">
            <mc:AlternateContent xmlns:mc="http://schemas.openxmlformats.org/markup-compatibility/2006">
              <mc:Choice xmlns:v="urn:schemas-microsoft-com:vml" Requires="v">
                <p:oleObj spid="_x0000_s212712" name="Equation" r:id="rId8" imgW="761760" imgH="190440" progId="Equation.DSMT4">
                  <p:embed/>
                </p:oleObj>
              </mc:Choice>
              <mc:Fallback>
                <p:oleObj name="Equation" r:id="rId8" imgW="761760" imgH="190440" progId="Equation.DSMT4">
                  <p:embed/>
                  <p:pic>
                    <p:nvPicPr>
                      <p:cNvPr id="42" name="Object 12">
                        <a:extLst>
                          <a:ext uri="{FF2B5EF4-FFF2-40B4-BE49-F238E27FC236}">
                            <a16:creationId xmlns:a16="http://schemas.microsoft.com/office/drawing/2014/main" id="{A712F1B7-7D48-48A9-8152-4A1807521862}"/>
                          </a:ext>
                        </a:extLst>
                      </p:cNvPr>
                      <p:cNvPicPr>
                        <a:picLocks noChangeAspect="1" noChangeArrowheads="1"/>
                      </p:cNvPicPr>
                      <p:nvPr/>
                    </p:nvPicPr>
                    <p:blipFill>
                      <a:blip r:embed="rId9"/>
                      <a:srcRect/>
                      <a:stretch>
                        <a:fillRect/>
                      </a:stretch>
                    </p:blipFill>
                    <p:spPr bwMode="auto">
                      <a:xfrm>
                        <a:off x="9567793" y="4215448"/>
                        <a:ext cx="1055688" cy="265112"/>
                      </a:xfrm>
                      <a:prstGeom prst="rect">
                        <a:avLst/>
                      </a:prstGeom>
                      <a:noFill/>
                      <a:ln>
                        <a:noFill/>
                      </a:ln>
                    </p:spPr>
                  </p:pic>
                </p:oleObj>
              </mc:Fallback>
            </mc:AlternateContent>
          </a:graphicData>
        </a:graphic>
      </p:graphicFrame>
      <p:cxnSp>
        <p:nvCxnSpPr>
          <p:cNvPr id="27" name="直接箭头连接符 26">
            <a:extLst>
              <a:ext uri="{FF2B5EF4-FFF2-40B4-BE49-F238E27FC236}">
                <a16:creationId xmlns:a16="http://schemas.microsoft.com/office/drawing/2014/main" id="{3AD7E673-1852-4BF5-A9C4-F2E51E4766F9}"/>
              </a:ext>
            </a:extLst>
          </p:cNvPr>
          <p:cNvCxnSpPr>
            <a:cxnSpLocks/>
          </p:cNvCxnSpPr>
          <p:nvPr/>
        </p:nvCxnSpPr>
        <p:spPr>
          <a:xfrm flipV="1">
            <a:off x="8993482" y="1426191"/>
            <a:ext cx="921275" cy="1146671"/>
          </a:xfrm>
          <a:prstGeom prst="straightConnector1">
            <a:avLst/>
          </a:prstGeom>
          <a:ln w="12700">
            <a:solidFill>
              <a:srgbClr val="002060"/>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28" name="Object 12">
            <a:extLst>
              <a:ext uri="{FF2B5EF4-FFF2-40B4-BE49-F238E27FC236}">
                <a16:creationId xmlns:a16="http://schemas.microsoft.com/office/drawing/2014/main" id="{868D0708-CDA7-4672-9210-3F73178174FA}"/>
              </a:ext>
            </a:extLst>
          </p:cNvPr>
          <p:cNvGraphicFramePr>
            <a:graphicFrameLocks noChangeAspect="1"/>
          </p:cNvGraphicFramePr>
          <p:nvPr>
            <p:extLst>
              <p:ext uri="{D42A27DB-BD31-4B8C-83A1-F6EECF244321}">
                <p14:modId xmlns:p14="http://schemas.microsoft.com/office/powerpoint/2010/main" val="1773091857"/>
              </p:ext>
            </p:extLst>
          </p:nvPr>
        </p:nvGraphicFramePr>
        <p:xfrm>
          <a:off x="9856967" y="1231369"/>
          <a:ext cx="211138" cy="230188"/>
        </p:xfrm>
        <a:graphic>
          <a:graphicData uri="http://schemas.openxmlformats.org/presentationml/2006/ole">
            <mc:AlternateContent xmlns:mc="http://schemas.openxmlformats.org/markup-compatibility/2006">
              <mc:Choice xmlns:v="urn:schemas-microsoft-com:vml" Requires="v">
                <p:oleObj spid="_x0000_s212713" name="Equation" r:id="rId10" imgW="152280" imgH="164880" progId="Equation.DSMT4">
                  <p:embed/>
                </p:oleObj>
              </mc:Choice>
              <mc:Fallback>
                <p:oleObj name="Equation" r:id="rId10" imgW="152280" imgH="164880" progId="Equation.DSMT4">
                  <p:embed/>
                  <p:pic>
                    <p:nvPicPr>
                      <p:cNvPr id="44" name="Object 12">
                        <a:extLst>
                          <a:ext uri="{FF2B5EF4-FFF2-40B4-BE49-F238E27FC236}">
                            <a16:creationId xmlns:a16="http://schemas.microsoft.com/office/drawing/2014/main" id="{3D95AC22-3557-472A-AED3-0E988E26A3E9}"/>
                          </a:ext>
                        </a:extLst>
                      </p:cNvPr>
                      <p:cNvPicPr>
                        <a:picLocks noChangeAspect="1" noChangeArrowheads="1"/>
                      </p:cNvPicPr>
                      <p:nvPr/>
                    </p:nvPicPr>
                    <p:blipFill>
                      <a:blip r:embed="rId5"/>
                      <a:srcRect/>
                      <a:stretch>
                        <a:fillRect/>
                      </a:stretch>
                    </p:blipFill>
                    <p:spPr bwMode="auto">
                      <a:xfrm>
                        <a:off x="9856967" y="1231369"/>
                        <a:ext cx="211138" cy="230188"/>
                      </a:xfrm>
                      <a:prstGeom prst="rect">
                        <a:avLst/>
                      </a:prstGeom>
                      <a:noFill/>
                      <a:ln>
                        <a:noFill/>
                      </a:ln>
                    </p:spPr>
                  </p:pic>
                </p:oleObj>
              </mc:Fallback>
            </mc:AlternateContent>
          </a:graphicData>
        </a:graphic>
      </p:graphicFrame>
      <p:cxnSp>
        <p:nvCxnSpPr>
          <p:cNvPr id="29" name="直接箭头连接符 28">
            <a:extLst>
              <a:ext uri="{FF2B5EF4-FFF2-40B4-BE49-F238E27FC236}">
                <a16:creationId xmlns:a16="http://schemas.microsoft.com/office/drawing/2014/main" id="{093089C0-A391-4897-8A6A-19338391831E}"/>
              </a:ext>
            </a:extLst>
          </p:cNvPr>
          <p:cNvCxnSpPr>
            <a:cxnSpLocks/>
          </p:cNvCxnSpPr>
          <p:nvPr/>
        </p:nvCxnSpPr>
        <p:spPr>
          <a:xfrm flipH="1" flipV="1">
            <a:off x="8853219" y="1346463"/>
            <a:ext cx="140263" cy="1226400"/>
          </a:xfrm>
          <a:prstGeom prst="straightConnector1">
            <a:avLst/>
          </a:prstGeom>
          <a:ln w="12700">
            <a:solidFill>
              <a:srgbClr val="002060"/>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30" name="Object 12">
            <a:extLst>
              <a:ext uri="{FF2B5EF4-FFF2-40B4-BE49-F238E27FC236}">
                <a16:creationId xmlns:a16="http://schemas.microsoft.com/office/drawing/2014/main" id="{E7F090E1-54BF-4439-B726-F3BF6687D871}"/>
              </a:ext>
            </a:extLst>
          </p:cNvPr>
          <p:cNvGraphicFramePr>
            <a:graphicFrameLocks noChangeAspect="1"/>
          </p:cNvGraphicFramePr>
          <p:nvPr>
            <p:extLst>
              <p:ext uri="{D42A27DB-BD31-4B8C-83A1-F6EECF244321}">
                <p14:modId xmlns:p14="http://schemas.microsoft.com/office/powerpoint/2010/main" val="1856835157"/>
              </p:ext>
            </p:extLst>
          </p:nvPr>
        </p:nvGraphicFramePr>
        <p:xfrm>
          <a:off x="10102088" y="2490216"/>
          <a:ext cx="244475" cy="266700"/>
        </p:xfrm>
        <a:graphic>
          <a:graphicData uri="http://schemas.openxmlformats.org/presentationml/2006/ole">
            <mc:AlternateContent xmlns:mc="http://schemas.openxmlformats.org/markup-compatibility/2006">
              <mc:Choice xmlns:v="urn:schemas-microsoft-com:vml" Requires="v">
                <p:oleObj spid="_x0000_s212714" name="Equation" r:id="rId11" imgW="177480" imgH="190440" progId="Equation.DSMT4">
                  <p:embed/>
                </p:oleObj>
              </mc:Choice>
              <mc:Fallback>
                <p:oleObj name="Equation" r:id="rId11" imgW="177480" imgH="190440" progId="Equation.DSMT4">
                  <p:embed/>
                  <p:pic>
                    <p:nvPicPr>
                      <p:cNvPr id="46" name="Object 12">
                        <a:extLst>
                          <a:ext uri="{FF2B5EF4-FFF2-40B4-BE49-F238E27FC236}">
                            <a16:creationId xmlns:a16="http://schemas.microsoft.com/office/drawing/2014/main" id="{F87A02CF-6027-464D-84D2-B343D789149F}"/>
                          </a:ext>
                        </a:extLst>
                      </p:cNvPr>
                      <p:cNvPicPr>
                        <a:picLocks noChangeAspect="1" noChangeArrowheads="1"/>
                      </p:cNvPicPr>
                      <p:nvPr/>
                    </p:nvPicPr>
                    <p:blipFill>
                      <a:blip r:embed="rId12"/>
                      <a:srcRect/>
                      <a:stretch>
                        <a:fillRect/>
                      </a:stretch>
                    </p:blipFill>
                    <p:spPr bwMode="auto">
                      <a:xfrm>
                        <a:off x="10102088" y="2490216"/>
                        <a:ext cx="244475" cy="266700"/>
                      </a:xfrm>
                      <a:prstGeom prst="rect">
                        <a:avLst/>
                      </a:prstGeom>
                      <a:noFill/>
                      <a:ln>
                        <a:noFill/>
                      </a:ln>
                    </p:spPr>
                  </p:pic>
                </p:oleObj>
              </mc:Fallback>
            </mc:AlternateContent>
          </a:graphicData>
        </a:graphic>
      </p:graphicFrame>
      <p:cxnSp>
        <p:nvCxnSpPr>
          <p:cNvPr id="31" name="直接箭头连接符 30">
            <a:extLst>
              <a:ext uri="{FF2B5EF4-FFF2-40B4-BE49-F238E27FC236}">
                <a16:creationId xmlns:a16="http://schemas.microsoft.com/office/drawing/2014/main" id="{961DBDA1-F048-47ED-A272-A0B73E01EA73}"/>
              </a:ext>
            </a:extLst>
          </p:cNvPr>
          <p:cNvCxnSpPr>
            <a:cxnSpLocks/>
          </p:cNvCxnSpPr>
          <p:nvPr/>
        </p:nvCxnSpPr>
        <p:spPr>
          <a:xfrm>
            <a:off x="8989336" y="2573401"/>
            <a:ext cx="1139575" cy="59183"/>
          </a:xfrm>
          <a:prstGeom prst="straightConnector1">
            <a:avLst/>
          </a:prstGeom>
          <a:ln w="12700">
            <a:solidFill>
              <a:srgbClr val="002060"/>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32" name="Object 12">
            <a:extLst>
              <a:ext uri="{FF2B5EF4-FFF2-40B4-BE49-F238E27FC236}">
                <a16:creationId xmlns:a16="http://schemas.microsoft.com/office/drawing/2014/main" id="{31FCF5C1-A42E-428F-AFD4-C9053B9207AA}"/>
              </a:ext>
            </a:extLst>
          </p:cNvPr>
          <p:cNvGraphicFramePr>
            <a:graphicFrameLocks noChangeAspect="1"/>
          </p:cNvGraphicFramePr>
          <p:nvPr>
            <p:extLst>
              <p:ext uri="{D42A27DB-BD31-4B8C-83A1-F6EECF244321}">
                <p14:modId xmlns:p14="http://schemas.microsoft.com/office/powerpoint/2010/main" val="1168663560"/>
              </p:ext>
            </p:extLst>
          </p:nvPr>
        </p:nvGraphicFramePr>
        <p:xfrm>
          <a:off x="8259065" y="1121215"/>
          <a:ext cx="1055688" cy="265112"/>
        </p:xfrm>
        <a:graphic>
          <a:graphicData uri="http://schemas.openxmlformats.org/presentationml/2006/ole">
            <mc:AlternateContent xmlns:mc="http://schemas.openxmlformats.org/markup-compatibility/2006">
              <mc:Choice xmlns:v="urn:schemas-microsoft-com:vml" Requires="v">
                <p:oleObj spid="_x0000_s212715" name="Equation" r:id="rId13" imgW="761760" imgH="190440" progId="Equation.DSMT4">
                  <p:embed/>
                </p:oleObj>
              </mc:Choice>
              <mc:Fallback>
                <p:oleObj name="Equation" r:id="rId13" imgW="761760" imgH="190440" progId="Equation.DSMT4">
                  <p:embed/>
                  <p:pic>
                    <p:nvPicPr>
                      <p:cNvPr id="57" name="Object 12">
                        <a:extLst>
                          <a:ext uri="{FF2B5EF4-FFF2-40B4-BE49-F238E27FC236}">
                            <a16:creationId xmlns:a16="http://schemas.microsoft.com/office/drawing/2014/main" id="{0EFD74C5-0FD5-4626-9259-B36388FB7AA4}"/>
                          </a:ext>
                        </a:extLst>
                      </p:cNvPr>
                      <p:cNvPicPr>
                        <a:picLocks noChangeAspect="1" noChangeArrowheads="1"/>
                      </p:cNvPicPr>
                      <p:nvPr/>
                    </p:nvPicPr>
                    <p:blipFill>
                      <a:blip r:embed="rId9"/>
                      <a:srcRect/>
                      <a:stretch>
                        <a:fillRect/>
                      </a:stretch>
                    </p:blipFill>
                    <p:spPr bwMode="auto">
                      <a:xfrm>
                        <a:off x="8259065" y="1121215"/>
                        <a:ext cx="1055688" cy="265112"/>
                      </a:xfrm>
                      <a:prstGeom prst="rect">
                        <a:avLst/>
                      </a:prstGeom>
                      <a:noFill/>
                      <a:ln>
                        <a:noFill/>
                      </a:ln>
                    </p:spPr>
                  </p:pic>
                </p:oleObj>
              </mc:Fallback>
            </mc:AlternateContent>
          </a:graphicData>
        </a:graphic>
      </p:graphicFrame>
      <p:sp>
        <p:nvSpPr>
          <p:cNvPr id="33" name="文本框 32">
            <a:extLst>
              <a:ext uri="{FF2B5EF4-FFF2-40B4-BE49-F238E27FC236}">
                <a16:creationId xmlns:a16="http://schemas.microsoft.com/office/drawing/2014/main" id="{72406C4C-1799-4FD2-8977-D38AAD9C6F5F}"/>
              </a:ext>
            </a:extLst>
          </p:cNvPr>
          <p:cNvSpPr txBox="1"/>
          <p:nvPr/>
        </p:nvSpPr>
        <p:spPr>
          <a:xfrm>
            <a:off x="8082430" y="5737388"/>
            <a:ext cx="2634338" cy="400110"/>
          </a:xfrm>
          <a:prstGeom prst="rect">
            <a:avLst/>
          </a:prstGeom>
          <a:noFill/>
        </p:spPr>
        <p:txBody>
          <a:bodyPr wrap="square" rtlCol="0">
            <a:spAutoFit/>
          </a:bodyPr>
          <a:lstStyle/>
          <a:p>
            <a:r>
              <a:rPr lang="en-US" altLang="zh-CN" sz="2000" dirty="0"/>
              <a:t>The updating rules for </a:t>
            </a:r>
            <a:endParaRPr lang="zh-CN" altLang="en-US" sz="2000" dirty="0"/>
          </a:p>
        </p:txBody>
      </p:sp>
      <p:graphicFrame>
        <p:nvGraphicFramePr>
          <p:cNvPr id="34" name="对象 33">
            <a:extLst>
              <a:ext uri="{FF2B5EF4-FFF2-40B4-BE49-F238E27FC236}">
                <a16:creationId xmlns:a16="http://schemas.microsoft.com/office/drawing/2014/main" id="{C29533F3-9F21-468A-85D8-A87A0CD244B2}"/>
              </a:ext>
            </a:extLst>
          </p:cNvPr>
          <p:cNvGraphicFramePr>
            <a:graphicFrameLocks noChangeAspect="1"/>
          </p:cNvGraphicFramePr>
          <p:nvPr>
            <p:extLst>
              <p:ext uri="{D42A27DB-BD31-4B8C-83A1-F6EECF244321}">
                <p14:modId xmlns:p14="http://schemas.microsoft.com/office/powerpoint/2010/main" val="2278568242"/>
              </p:ext>
            </p:extLst>
          </p:nvPr>
        </p:nvGraphicFramePr>
        <p:xfrm>
          <a:off x="10528136" y="5774996"/>
          <a:ext cx="297389" cy="333021"/>
        </p:xfrm>
        <a:graphic>
          <a:graphicData uri="http://schemas.openxmlformats.org/presentationml/2006/ole">
            <mc:AlternateContent xmlns:mc="http://schemas.openxmlformats.org/markup-compatibility/2006">
              <mc:Choice xmlns:v="urn:schemas-microsoft-com:vml" Requires="v">
                <p:oleObj spid="_x0000_s212716" name="Equation" r:id="rId14" imgW="152280" imgH="164880" progId="Equation.DSMT4">
                  <p:embed/>
                </p:oleObj>
              </mc:Choice>
              <mc:Fallback>
                <p:oleObj name="Equation" r:id="rId14" imgW="152280" imgH="164880" progId="Equation.DSMT4">
                  <p:embed/>
                  <p:pic>
                    <p:nvPicPr>
                      <p:cNvPr id="24" name="对象 23">
                        <a:extLst>
                          <a:ext uri="{FF2B5EF4-FFF2-40B4-BE49-F238E27FC236}">
                            <a16:creationId xmlns:a16="http://schemas.microsoft.com/office/drawing/2014/main" id="{FDADA14E-BB6A-4E08-99A5-5C1A72197790}"/>
                          </a:ext>
                        </a:extLst>
                      </p:cNvPr>
                      <p:cNvPicPr>
                        <a:picLocks noChangeAspect="1" noChangeArrowheads="1"/>
                      </p:cNvPicPr>
                      <p:nvPr/>
                    </p:nvPicPr>
                    <p:blipFill>
                      <a:blip r:embed="rId15"/>
                      <a:srcRect/>
                      <a:stretch>
                        <a:fillRect/>
                      </a:stretch>
                    </p:blipFill>
                    <p:spPr bwMode="auto">
                      <a:xfrm>
                        <a:off x="10528136" y="5774996"/>
                        <a:ext cx="297389" cy="333021"/>
                      </a:xfrm>
                      <a:prstGeom prst="rect">
                        <a:avLst/>
                      </a:prstGeom>
                      <a:noFill/>
                    </p:spPr>
                  </p:pic>
                </p:oleObj>
              </mc:Fallback>
            </mc:AlternateContent>
          </a:graphicData>
        </a:graphic>
      </p:graphicFrame>
    </p:spTree>
    <p:extLst>
      <p:ext uri="{BB962C8B-B14F-4D97-AF65-F5344CB8AC3E}">
        <p14:creationId xmlns:p14="http://schemas.microsoft.com/office/powerpoint/2010/main" val="3214157687"/>
      </p:ext>
    </p:extLst>
  </p:cSld>
  <p:clrMapOvr>
    <a:masterClrMapping/>
  </p:clrMapOvr>
  <p:transition advTm="12526"/>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The perceptron learning algorithm</a:t>
            </a:r>
            <a:endParaRPr lang="zh-CN" altLang="en-US" sz="3000" dirty="0">
              <a:ea typeface="楷体" panose="02010609060101010101" pitchFamily="49" charset="-122"/>
              <a:cs typeface="Calibri" panose="020F0502020204030204" pitchFamily="34" charset="0"/>
            </a:endParaRPr>
          </a:p>
        </p:txBody>
      </p:sp>
      <p:sp>
        <p:nvSpPr>
          <p:cNvPr id="24" name="Rectangle 3">
            <a:extLst>
              <a:ext uri="{FF2B5EF4-FFF2-40B4-BE49-F238E27FC236}">
                <a16:creationId xmlns:a16="http://schemas.microsoft.com/office/drawing/2014/main" id="{F0A32321-8F33-4AC5-915D-99A402C2995A}"/>
              </a:ext>
            </a:extLst>
          </p:cNvPr>
          <p:cNvSpPr txBox="1">
            <a:spLocks noChangeArrowheads="1"/>
          </p:cNvSpPr>
          <p:nvPr/>
        </p:nvSpPr>
        <p:spPr bwMode="auto">
          <a:xfrm>
            <a:off x="292608" y="914400"/>
            <a:ext cx="11055096" cy="2027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The potential drawbacks of the perceptron learning algorithm</a:t>
            </a:r>
          </a:p>
          <a:p>
            <a:pPr lvl="2" algn="just"/>
            <a:r>
              <a:rPr lang="en-US" altLang="zh-CN" sz="2000" dirty="0">
                <a:latin typeface="Times New Roman" panose="02020603050405020304" pitchFamily="18" charset="0"/>
                <a:ea typeface="ＭＳ Ｐゴシック" panose="020B0600070205080204" pitchFamily="34" charset="-128"/>
                <a:cs typeface="Times New Roman" panose="02020603050405020304" pitchFamily="18" charset="0"/>
              </a:rPr>
              <a:t>Since the hyperplane is randomly initialized and the misclassified example is randomly selected when updating the parameters, after running this algorithm several times, you may get several different separating hyperplanes</a:t>
            </a:r>
          </a:p>
          <a:p>
            <a:pPr lvl="2" algn="just"/>
            <a:r>
              <a:rPr lang="en-US" altLang="zh-CN" sz="2000" dirty="0">
                <a:latin typeface="Times New Roman" panose="02020603050405020304" pitchFamily="18" charset="0"/>
                <a:ea typeface="ＭＳ Ｐゴシック" panose="020B0600070205080204" pitchFamily="34" charset="-128"/>
                <a:cs typeface="Times New Roman" panose="02020603050405020304" pitchFamily="18" charset="0"/>
              </a:rPr>
              <a:t>All of these different separating hyperplanes can correctly classify the training data, however, they are not equally good!</a:t>
            </a:r>
          </a:p>
        </p:txBody>
      </p:sp>
      <p:grpSp>
        <p:nvGrpSpPr>
          <p:cNvPr id="3" name="组合 2"/>
          <p:cNvGrpSpPr/>
          <p:nvPr/>
        </p:nvGrpSpPr>
        <p:grpSpPr>
          <a:xfrm>
            <a:off x="1063592" y="2938377"/>
            <a:ext cx="9986842" cy="3464507"/>
            <a:chOff x="1063592" y="2938377"/>
            <a:chExt cx="9986842" cy="3464507"/>
          </a:xfrm>
        </p:grpSpPr>
        <p:pic>
          <p:nvPicPr>
            <p:cNvPr id="2" name="图片 1"/>
            <p:cNvPicPr>
              <a:picLocks noChangeAspect="1"/>
            </p:cNvPicPr>
            <p:nvPr/>
          </p:nvPicPr>
          <p:blipFill>
            <a:blip r:embed="rId2"/>
            <a:stretch>
              <a:fillRect/>
            </a:stretch>
          </p:blipFill>
          <p:spPr>
            <a:xfrm>
              <a:off x="1389459" y="3282497"/>
              <a:ext cx="9660975" cy="2723263"/>
            </a:xfrm>
            <a:prstGeom prst="rect">
              <a:avLst/>
            </a:prstGeom>
          </p:spPr>
        </p:pic>
        <p:sp>
          <p:nvSpPr>
            <p:cNvPr id="437" name="文本框 436">
              <a:extLst>
                <a:ext uri="{FF2B5EF4-FFF2-40B4-BE49-F238E27FC236}">
                  <a16:creationId xmlns:a16="http://schemas.microsoft.com/office/drawing/2014/main" id="{2557335A-D8B9-4275-B7AD-70D854B95950}"/>
                </a:ext>
              </a:extLst>
            </p:cNvPr>
            <p:cNvSpPr txBox="1"/>
            <p:nvPr/>
          </p:nvSpPr>
          <p:spPr>
            <a:xfrm>
              <a:off x="3903063" y="5941219"/>
              <a:ext cx="4369670" cy="461665"/>
            </a:xfrm>
            <a:prstGeom prst="rect">
              <a:avLst/>
            </a:prstGeom>
            <a:noFill/>
          </p:spPr>
          <p:txBody>
            <a:bodyPr wrap="square" rtlCol="0">
              <a:spAutoFit/>
            </a:bodyPr>
            <a:lstStyle/>
            <a:p>
              <a:r>
                <a:rPr lang="en-US" altLang="zh-CN" b="1" dirty="0">
                  <a:solidFill>
                    <a:srgbClr val="C00000"/>
                  </a:solidFill>
                </a:rPr>
                <a:t>Which hyperplane is the best?</a:t>
              </a:r>
              <a:endParaRPr lang="zh-CN" altLang="en-US" b="1" dirty="0">
                <a:solidFill>
                  <a:srgbClr val="C00000"/>
                </a:solidFill>
              </a:endParaRPr>
            </a:p>
          </p:txBody>
        </p:sp>
        <p:sp>
          <p:nvSpPr>
            <p:cNvPr id="6" name="文本框 5">
              <a:extLst>
                <a:ext uri="{FF2B5EF4-FFF2-40B4-BE49-F238E27FC236}">
                  <a16:creationId xmlns:a16="http://schemas.microsoft.com/office/drawing/2014/main" id="{90961B7C-BB11-44D1-8308-9416BCB22ECF}"/>
                </a:ext>
              </a:extLst>
            </p:cNvPr>
            <p:cNvSpPr txBox="1"/>
            <p:nvPr/>
          </p:nvSpPr>
          <p:spPr>
            <a:xfrm>
              <a:off x="1063592" y="2938377"/>
              <a:ext cx="1489824" cy="400110"/>
            </a:xfrm>
            <a:prstGeom prst="rect">
              <a:avLst/>
            </a:prstGeom>
            <a:noFill/>
          </p:spPr>
          <p:txBody>
            <a:bodyPr wrap="square" rtlCol="0">
              <a:spAutoFit/>
            </a:bodyPr>
            <a:lstStyle/>
            <a:p>
              <a:r>
                <a:rPr lang="en-US" altLang="zh-CN" sz="2000" b="1" dirty="0"/>
                <a:t>Example:</a:t>
              </a:r>
              <a:endParaRPr lang="zh-CN" altLang="en-US" sz="2000" b="1" dirty="0"/>
            </a:p>
          </p:txBody>
        </p:sp>
      </p:grpSp>
    </p:spTree>
    <p:extLst>
      <p:ext uri="{BB962C8B-B14F-4D97-AF65-F5344CB8AC3E}">
        <p14:creationId xmlns:p14="http://schemas.microsoft.com/office/powerpoint/2010/main" val="459964266"/>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The perceptron learning algorithm</a:t>
            </a:r>
            <a:endParaRPr lang="zh-CN" altLang="en-US" sz="3000" dirty="0">
              <a:ea typeface="楷体" panose="02010609060101010101" pitchFamily="49" charset="-122"/>
              <a:cs typeface="Calibri" panose="020F0502020204030204" pitchFamily="34" charset="0"/>
            </a:endParaRPr>
          </a:p>
        </p:txBody>
      </p:sp>
      <p:sp>
        <p:nvSpPr>
          <p:cNvPr id="437" name="文本框 436">
            <a:extLst>
              <a:ext uri="{FF2B5EF4-FFF2-40B4-BE49-F238E27FC236}">
                <a16:creationId xmlns:a16="http://schemas.microsoft.com/office/drawing/2014/main" id="{2557335A-D8B9-4275-B7AD-70D854B95950}"/>
              </a:ext>
            </a:extLst>
          </p:cNvPr>
          <p:cNvSpPr txBox="1"/>
          <p:nvPr/>
        </p:nvSpPr>
        <p:spPr>
          <a:xfrm>
            <a:off x="2048384" y="1880639"/>
            <a:ext cx="8708756" cy="830997"/>
          </a:xfrm>
          <a:prstGeom prst="rect">
            <a:avLst/>
          </a:prstGeom>
          <a:noFill/>
        </p:spPr>
        <p:txBody>
          <a:bodyPr wrap="square" rtlCol="0">
            <a:spAutoFit/>
          </a:bodyPr>
          <a:lstStyle/>
          <a:p>
            <a:r>
              <a:rPr lang="en-US" altLang="zh-CN" b="1" dirty="0">
                <a:solidFill>
                  <a:srgbClr val="C00000"/>
                </a:solidFill>
              </a:rPr>
              <a:t>Given a linearly separable dataset, can we get the unique optimal separating hyperplane?</a:t>
            </a:r>
            <a:endParaRPr lang="zh-CN" altLang="en-US" b="1" dirty="0">
              <a:solidFill>
                <a:srgbClr val="C00000"/>
              </a:solidFill>
            </a:endParaRPr>
          </a:p>
        </p:txBody>
      </p:sp>
      <p:grpSp>
        <p:nvGrpSpPr>
          <p:cNvPr id="2" name="组合 1"/>
          <p:cNvGrpSpPr/>
          <p:nvPr/>
        </p:nvGrpSpPr>
        <p:grpSpPr>
          <a:xfrm>
            <a:off x="4077058" y="3071004"/>
            <a:ext cx="3143253" cy="1631094"/>
            <a:chOff x="4077058" y="3071004"/>
            <a:chExt cx="3143253" cy="1631094"/>
          </a:xfrm>
        </p:grpSpPr>
        <p:sp>
          <p:nvSpPr>
            <p:cNvPr id="6" name="文本框 5">
              <a:extLst>
                <a:ext uri="{FF2B5EF4-FFF2-40B4-BE49-F238E27FC236}">
                  <a16:creationId xmlns:a16="http://schemas.microsoft.com/office/drawing/2014/main" id="{2557335A-D8B9-4275-B7AD-70D854B95950}"/>
                </a:ext>
              </a:extLst>
            </p:cNvPr>
            <p:cNvSpPr txBox="1"/>
            <p:nvPr/>
          </p:nvSpPr>
          <p:spPr>
            <a:xfrm>
              <a:off x="4486784" y="4240433"/>
              <a:ext cx="2733527" cy="461665"/>
            </a:xfrm>
            <a:prstGeom prst="rect">
              <a:avLst/>
            </a:prstGeom>
            <a:noFill/>
          </p:spPr>
          <p:txBody>
            <a:bodyPr wrap="square" rtlCol="0">
              <a:spAutoFit/>
            </a:bodyPr>
            <a:lstStyle/>
            <a:p>
              <a:r>
                <a:rPr lang="en-US" altLang="zh-CN" b="1" dirty="0">
                  <a:solidFill>
                    <a:srgbClr val="C00000"/>
                  </a:solidFill>
                </a:rPr>
                <a:t>Hard-margin SVM</a:t>
              </a:r>
              <a:endParaRPr lang="zh-CN" altLang="en-US" b="1" dirty="0">
                <a:solidFill>
                  <a:srgbClr val="C00000"/>
                </a:solidFill>
              </a:endParaRPr>
            </a:p>
          </p:txBody>
        </p:sp>
        <p:sp>
          <p:nvSpPr>
            <p:cNvPr id="3" name="下箭头 2"/>
            <p:cNvSpPr/>
            <p:nvPr/>
          </p:nvSpPr>
          <p:spPr bwMode="auto">
            <a:xfrm>
              <a:off x="5633049" y="3071004"/>
              <a:ext cx="345057" cy="1074543"/>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8" name="文本框 7">
              <a:extLst>
                <a:ext uri="{FF2B5EF4-FFF2-40B4-BE49-F238E27FC236}">
                  <a16:creationId xmlns:a16="http://schemas.microsoft.com/office/drawing/2014/main" id="{2557335A-D8B9-4275-B7AD-70D854B95950}"/>
                </a:ext>
              </a:extLst>
            </p:cNvPr>
            <p:cNvSpPr txBox="1"/>
            <p:nvPr/>
          </p:nvSpPr>
          <p:spPr>
            <a:xfrm>
              <a:off x="4077058" y="3312717"/>
              <a:ext cx="1639793" cy="461665"/>
            </a:xfrm>
            <a:prstGeom prst="rect">
              <a:avLst/>
            </a:prstGeom>
            <a:noFill/>
          </p:spPr>
          <p:txBody>
            <a:bodyPr wrap="square" rtlCol="0">
              <a:spAutoFit/>
            </a:bodyPr>
            <a:lstStyle/>
            <a:p>
              <a:r>
                <a:rPr lang="en-US" altLang="zh-CN" dirty="0"/>
                <a:t>that comes</a:t>
              </a:r>
              <a:endParaRPr lang="zh-CN" altLang="en-US" dirty="0"/>
            </a:p>
          </p:txBody>
        </p:sp>
      </p:grpSp>
    </p:spTree>
    <p:extLst>
      <p:ext uri="{BB962C8B-B14F-4D97-AF65-F5344CB8AC3E}">
        <p14:creationId xmlns:p14="http://schemas.microsoft.com/office/powerpoint/2010/main" val="3204687220"/>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35742" y="1136233"/>
            <a:ext cx="4122900" cy="4585534"/>
          </a:xfrm>
          <a:prstGeom prst="rect">
            <a:avLst/>
          </a:prstGeom>
        </p:spPr>
      </p:pic>
      <p:sp>
        <p:nvSpPr>
          <p:cNvPr id="4" name="矩形 3"/>
          <p:cNvSpPr/>
          <p:nvPr/>
        </p:nvSpPr>
        <p:spPr>
          <a:xfrm>
            <a:off x="5040703" y="1034368"/>
            <a:ext cx="6906882" cy="5262979"/>
          </a:xfrm>
          <a:prstGeom prst="rect">
            <a:avLst/>
          </a:prstGeom>
        </p:spPr>
        <p:txBody>
          <a:bodyPr wrap="square">
            <a:spAutoFit/>
          </a:bodyPr>
          <a:lstStyle/>
          <a:p>
            <a:pPr algn="just"/>
            <a:r>
              <a:rPr lang="zh-CN" altLang="en-US" dirty="0"/>
              <a:t>弗拉基米尔·瓦普尼克(Vladimir N. Vapnik，1936年12月6日-)，统计学家，因提出了支持向量机、VC 理论等而著名。他出生于前苏联。1958年，他在撒马尔罕（现属乌兹别克斯坦）的乌兹别克国立大学完成了硕士学业。1964年，他于莫斯科控制科学学院获得博士学位。毕业后，他一直在该校工作直到1990年，在此期间，他成为了该校计算机科学与研究系的系主任。1990 年底，弗拉基米尔·瓦普尼克移居美国，加入了位于新泽西州霍姆德尔的At&amp;T贝尔实验室的自适应系统研究部门。1995年，他被伦敦大学聘为计算机与统计科学专业的教授。现在，他工作于新泽西州普林斯顿的NEC实验室。他同时是哥伦比亚大学的特聘教授。2006年，他成为美国国家工程院院士。</a:t>
            </a:r>
          </a:p>
        </p:txBody>
      </p:sp>
    </p:spTree>
    <p:extLst>
      <p:ext uri="{BB962C8B-B14F-4D97-AF65-F5344CB8AC3E}">
        <p14:creationId xmlns:p14="http://schemas.microsoft.com/office/powerpoint/2010/main" val="303341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14339" name="Rectangle 3"/>
          <p:cNvSpPr txBox="1">
            <a:spLocks noChangeArrowheads="1"/>
          </p:cNvSpPr>
          <p:nvPr/>
        </p:nvSpPr>
        <p:spPr bwMode="auto">
          <a:xfrm>
            <a:off x="572294" y="931865"/>
            <a:ext cx="10771442" cy="3959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Linear separability and hyperplanes</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The perceptron learning algorithm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Hard-margin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Soft-margin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Kernelized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Multi-class classification with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Object detection using </a:t>
            </a:r>
            <a:r>
              <a:rPr lang="en-US" altLang="zh-CN" sz="2800" dirty="0" err="1">
                <a:latin typeface="Calibri" panose="020F0502020204030204" pitchFamily="34" charset="0"/>
                <a:ea typeface="楷体" panose="02010609060101010101" pitchFamily="49" charset="-122"/>
                <a:cs typeface="Calibri" panose="020F0502020204030204" pitchFamily="34" charset="0"/>
              </a:rPr>
              <a:t>SVM+HoG</a:t>
            </a:r>
            <a:endParaRPr lang="en-US" altLang="zh-CN" sz="2800" dirty="0">
              <a:latin typeface="Calibri" panose="020F0502020204030204" pitchFamily="34" charset="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163736198"/>
      </p:ext>
    </p:extLst>
  </p:cSld>
  <p:clrMapOvr>
    <a:masterClrMapping/>
  </p:clrMapOvr>
  <p:transition advTm="12526"/>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Redefine the separating hyperplane</a:t>
            </a:r>
            <a:endParaRPr lang="zh-CN" altLang="en-US" sz="3000" dirty="0">
              <a:ea typeface="楷体" panose="02010609060101010101" pitchFamily="49" charset="-122"/>
              <a:cs typeface="Calibri" panose="020F0502020204030204" pitchFamily="34" charset="0"/>
            </a:endParaRPr>
          </a:p>
        </p:txBody>
      </p:sp>
      <p:sp>
        <p:nvSpPr>
          <p:cNvPr id="7" name="文本框 6">
            <a:extLst>
              <a:ext uri="{FF2B5EF4-FFF2-40B4-BE49-F238E27FC236}">
                <a16:creationId xmlns:a16="http://schemas.microsoft.com/office/drawing/2014/main" id="{DDDB9F3E-0FE1-4107-884F-BB857CC0776B}"/>
              </a:ext>
            </a:extLst>
          </p:cNvPr>
          <p:cNvSpPr txBox="1"/>
          <p:nvPr/>
        </p:nvSpPr>
        <p:spPr>
          <a:xfrm>
            <a:off x="798875" y="1101069"/>
            <a:ext cx="10985687" cy="1200329"/>
          </a:xfrm>
          <a:prstGeom prst="rect">
            <a:avLst/>
          </a:prstGeom>
          <a:noFill/>
        </p:spPr>
        <p:txBody>
          <a:bodyPr wrap="square" rtlCol="0">
            <a:spAutoFit/>
          </a:bodyPr>
          <a:lstStyle/>
          <a:p>
            <a:pPr algn="just"/>
            <a:r>
              <a:rPr lang="en-US" altLang="zh-CN" dirty="0"/>
              <a:t>For a linearly separable training dataset                                                 , we have already know what is the separating hyperplane. If                     is the separating hyperplane, it must satisfy,</a:t>
            </a:r>
            <a:endParaRPr lang="zh-CN" altLang="en-US" dirty="0"/>
          </a:p>
        </p:txBody>
      </p:sp>
      <p:graphicFrame>
        <p:nvGraphicFramePr>
          <p:cNvPr id="9" name="对象 8">
            <a:extLst>
              <a:ext uri="{FF2B5EF4-FFF2-40B4-BE49-F238E27FC236}">
                <a16:creationId xmlns:a16="http://schemas.microsoft.com/office/drawing/2014/main" id="{038B6ADF-7E00-4B66-A2C3-FE71095902D9}"/>
              </a:ext>
            </a:extLst>
          </p:cNvPr>
          <p:cNvGraphicFramePr>
            <a:graphicFrameLocks noChangeAspect="1"/>
          </p:cNvGraphicFramePr>
          <p:nvPr>
            <p:extLst>
              <p:ext uri="{D42A27DB-BD31-4B8C-83A1-F6EECF244321}">
                <p14:modId xmlns:p14="http://schemas.microsoft.com/office/powerpoint/2010/main" val="4283227000"/>
              </p:ext>
            </p:extLst>
          </p:nvPr>
        </p:nvGraphicFramePr>
        <p:xfrm>
          <a:off x="5734323" y="1091551"/>
          <a:ext cx="3706103" cy="549383"/>
        </p:xfrm>
        <a:graphic>
          <a:graphicData uri="http://schemas.openxmlformats.org/presentationml/2006/ole">
            <mc:AlternateContent xmlns:mc="http://schemas.openxmlformats.org/markup-compatibility/2006">
              <mc:Choice xmlns:v="urn:schemas-microsoft-com:vml" Requires="v">
                <p:oleObj spid="_x0000_s220603" name="Equation" r:id="rId3" imgW="2019300" imgH="279400" progId="Equation.DSMT4">
                  <p:embed/>
                </p:oleObj>
              </mc:Choice>
              <mc:Fallback>
                <p:oleObj name="Equation" r:id="rId3" imgW="2019300" imgH="279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323" y="1091551"/>
                        <a:ext cx="3706103" cy="549383"/>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3C260355-DED1-458B-BE8B-3D04CBC2A3BC}"/>
              </a:ext>
            </a:extLst>
          </p:cNvPr>
          <p:cNvGraphicFramePr>
            <a:graphicFrameLocks noChangeAspect="1"/>
          </p:cNvGraphicFramePr>
          <p:nvPr>
            <p:extLst>
              <p:ext uri="{D42A27DB-BD31-4B8C-83A1-F6EECF244321}">
                <p14:modId xmlns:p14="http://schemas.microsoft.com/office/powerpoint/2010/main" val="3388744737"/>
              </p:ext>
            </p:extLst>
          </p:nvPr>
        </p:nvGraphicFramePr>
        <p:xfrm>
          <a:off x="6291718" y="1506006"/>
          <a:ext cx="1435100" cy="414337"/>
        </p:xfrm>
        <a:graphic>
          <a:graphicData uri="http://schemas.openxmlformats.org/presentationml/2006/ole">
            <mc:AlternateContent xmlns:mc="http://schemas.openxmlformats.org/markup-compatibility/2006">
              <mc:Choice xmlns:v="urn:schemas-microsoft-com:vml" Requires="v">
                <p:oleObj spid="_x0000_s220604" name="Equation" r:id="rId5" imgW="634680" imgH="177480" progId="Equation.DSMT4">
                  <p:embed/>
                </p:oleObj>
              </mc:Choice>
              <mc:Fallback>
                <p:oleObj name="Equation" r:id="rId5" imgW="634680" imgH="177480" progId="Equation.DSMT4">
                  <p:embed/>
                  <p:pic>
                    <p:nvPicPr>
                      <p:cNvPr id="0" name=""/>
                      <p:cNvPicPr>
                        <a:picLocks noChangeAspect="1" noChangeArrowheads="1"/>
                      </p:cNvPicPr>
                      <p:nvPr/>
                    </p:nvPicPr>
                    <p:blipFill>
                      <a:blip r:embed="rId6"/>
                      <a:srcRect/>
                      <a:stretch>
                        <a:fillRect/>
                      </a:stretch>
                    </p:blipFill>
                    <p:spPr bwMode="auto">
                      <a:xfrm>
                        <a:off x="6291718" y="1506006"/>
                        <a:ext cx="1435100" cy="414337"/>
                      </a:xfrm>
                      <a:prstGeom prst="rect">
                        <a:avLst/>
                      </a:prstGeom>
                      <a:noFill/>
                    </p:spPr>
                  </p:pic>
                </p:oleObj>
              </mc:Fallback>
            </mc:AlternateContent>
          </a:graphicData>
        </a:graphic>
      </p:graphicFrame>
      <p:sp>
        <p:nvSpPr>
          <p:cNvPr id="17" name="文本框 16">
            <a:extLst>
              <a:ext uri="{FF2B5EF4-FFF2-40B4-BE49-F238E27FC236}">
                <a16:creationId xmlns:a16="http://schemas.microsoft.com/office/drawing/2014/main" id="{90961B7C-BB11-44D1-8308-9416BCB22ECF}"/>
              </a:ext>
            </a:extLst>
          </p:cNvPr>
          <p:cNvSpPr txBox="1"/>
          <p:nvPr/>
        </p:nvSpPr>
        <p:spPr>
          <a:xfrm>
            <a:off x="789544" y="2802710"/>
            <a:ext cx="10519364" cy="830997"/>
          </a:xfrm>
          <a:prstGeom prst="rect">
            <a:avLst/>
          </a:prstGeom>
          <a:noFill/>
        </p:spPr>
        <p:txBody>
          <a:bodyPr wrap="square" rtlCol="0">
            <a:spAutoFit/>
          </a:bodyPr>
          <a:lstStyle/>
          <a:p>
            <a:r>
              <a:rPr lang="en-US" altLang="zh-CN" dirty="0"/>
              <a:t>It needs to be noted that, the absolute magnitude of                       is not important for classification, since,</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930174506"/>
              </p:ext>
            </p:extLst>
          </p:nvPr>
        </p:nvGraphicFramePr>
        <p:xfrm>
          <a:off x="4101592" y="2160068"/>
          <a:ext cx="3625226" cy="546267"/>
        </p:xfrm>
        <a:graphic>
          <a:graphicData uri="http://schemas.openxmlformats.org/presentationml/2006/ole">
            <mc:AlternateContent xmlns:mc="http://schemas.openxmlformats.org/markup-compatibility/2006">
              <mc:Choice xmlns:v="urn:schemas-microsoft-com:vml" Requires="v">
                <p:oleObj spid="_x0000_s220605" name="Equation" r:id="rId7" imgW="1651000" imgH="241300" progId="Equation.DSMT4">
                  <p:embed/>
                </p:oleObj>
              </mc:Choice>
              <mc:Fallback>
                <p:oleObj name="Equation" r:id="rId7" imgW="1651000" imgH="24130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1592" y="2160068"/>
                        <a:ext cx="3625226" cy="546267"/>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235843407"/>
              </p:ext>
            </p:extLst>
          </p:nvPr>
        </p:nvGraphicFramePr>
        <p:xfrm>
          <a:off x="7217195" y="2765386"/>
          <a:ext cx="1562100" cy="546100"/>
        </p:xfrm>
        <a:graphic>
          <a:graphicData uri="http://schemas.openxmlformats.org/presentationml/2006/ole">
            <mc:AlternateContent xmlns:mc="http://schemas.openxmlformats.org/markup-compatibility/2006">
              <mc:Choice xmlns:v="urn:schemas-microsoft-com:vml" Requires="v">
                <p:oleObj spid="_x0000_s220606" name="Equation" r:id="rId9" imgW="711000" imgH="241200" progId="Equation.DSMT4">
                  <p:embed/>
                </p:oleObj>
              </mc:Choice>
              <mc:Fallback>
                <p:oleObj name="Equation" r:id="rId9" imgW="711000" imgH="241200" progId="Equation.DSMT4">
                  <p:embed/>
                  <p:pic>
                    <p:nvPicPr>
                      <p:cNvPr id="0" name=""/>
                      <p:cNvPicPr>
                        <a:picLocks noChangeAspect="1" noChangeArrowheads="1"/>
                      </p:cNvPicPr>
                      <p:nvPr/>
                    </p:nvPicPr>
                    <p:blipFill>
                      <a:blip r:embed="rId10"/>
                      <a:srcRect/>
                      <a:stretch>
                        <a:fillRect/>
                      </a:stretch>
                    </p:blipFill>
                    <p:spPr bwMode="auto">
                      <a:xfrm>
                        <a:off x="7217195" y="2765386"/>
                        <a:ext cx="1562100" cy="546100"/>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663881602"/>
              </p:ext>
            </p:extLst>
          </p:nvPr>
        </p:nvGraphicFramePr>
        <p:xfrm>
          <a:off x="3537662" y="3880502"/>
          <a:ext cx="781050" cy="431800"/>
        </p:xfrm>
        <a:graphic>
          <a:graphicData uri="http://schemas.openxmlformats.org/presentationml/2006/ole">
            <mc:AlternateContent xmlns:mc="http://schemas.openxmlformats.org/markup-compatibility/2006">
              <mc:Choice xmlns:v="urn:schemas-microsoft-com:vml" Requires="v">
                <p:oleObj spid="_x0000_s220607" name="Equation" r:id="rId11" imgW="355320" imgH="190440" progId="Equation.DSMT4">
                  <p:embed/>
                </p:oleObj>
              </mc:Choice>
              <mc:Fallback>
                <p:oleObj name="Equation" r:id="rId11" imgW="355320" imgH="190440" progId="Equation.DSMT4">
                  <p:embed/>
                  <p:pic>
                    <p:nvPicPr>
                      <p:cNvPr id="0" name=""/>
                      <p:cNvPicPr>
                        <a:picLocks noChangeAspect="1" noChangeArrowheads="1"/>
                      </p:cNvPicPr>
                      <p:nvPr/>
                    </p:nvPicPr>
                    <p:blipFill>
                      <a:blip r:embed="rId12"/>
                      <a:srcRect/>
                      <a:stretch>
                        <a:fillRect/>
                      </a:stretch>
                    </p:blipFill>
                    <p:spPr bwMode="auto">
                      <a:xfrm>
                        <a:off x="3537662" y="3880502"/>
                        <a:ext cx="781050" cy="431800"/>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025083609"/>
              </p:ext>
            </p:extLst>
          </p:nvPr>
        </p:nvGraphicFramePr>
        <p:xfrm>
          <a:off x="4824768" y="3603665"/>
          <a:ext cx="1897063" cy="892175"/>
        </p:xfrm>
        <a:graphic>
          <a:graphicData uri="http://schemas.openxmlformats.org/presentationml/2006/ole">
            <mc:AlternateContent xmlns:mc="http://schemas.openxmlformats.org/markup-compatibility/2006">
              <mc:Choice xmlns:v="urn:schemas-microsoft-com:vml" Requires="v">
                <p:oleObj spid="_x0000_s220608" name="Equation" r:id="rId13" imgW="863280" imgH="393480" progId="Equation.DSMT4">
                  <p:embed/>
                </p:oleObj>
              </mc:Choice>
              <mc:Fallback>
                <p:oleObj name="Equation" r:id="rId13" imgW="863280" imgH="393480" progId="Equation.DSMT4">
                  <p:embed/>
                  <p:pic>
                    <p:nvPicPr>
                      <p:cNvPr id="0" name=""/>
                      <p:cNvPicPr>
                        <a:picLocks noChangeAspect="1" noChangeArrowheads="1"/>
                      </p:cNvPicPr>
                      <p:nvPr/>
                    </p:nvPicPr>
                    <p:blipFill>
                      <a:blip r:embed="rId14"/>
                      <a:srcRect/>
                      <a:stretch>
                        <a:fillRect/>
                      </a:stretch>
                    </p:blipFill>
                    <p:spPr bwMode="auto">
                      <a:xfrm>
                        <a:off x="4824768" y="3603665"/>
                        <a:ext cx="1897063" cy="892175"/>
                      </a:xfrm>
                      <a:prstGeom prst="rect">
                        <a:avLst/>
                      </a:prstGeom>
                      <a:noFill/>
                    </p:spPr>
                  </p:pic>
                </p:oleObj>
              </mc:Fallback>
            </mc:AlternateContent>
          </a:graphicData>
        </a:graphic>
      </p:graphicFrame>
      <p:sp>
        <p:nvSpPr>
          <p:cNvPr id="5" name="矩形 4"/>
          <p:cNvSpPr/>
          <p:nvPr/>
        </p:nvSpPr>
        <p:spPr bwMode="auto">
          <a:xfrm>
            <a:off x="3349689" y="3640970"/>
            <a:ext cx="1156996" cy="85487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24" name="矩形 23"/>
          <p:cNvSpPr/>
          <p:nvPr/>
        </p:nvSpPr>
        <p:spPr bwMode="auto">
          <a:xfrm>
            <a:off x="4738546" y="3634161"/>
            <a:ext cx="2222089" cy="86167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25" name="文本框 24">
            <a:extLst>
              <a:ext uri="{FF2B5EF4-FFF2-40B4-BE49-F238E27FC236}">
                <a16:creationId xmlns:a16="http://schemas.microsoft.com/office/drawing/2014/main" id="{90961B7C-BB11-44D1-8308-9416BCB22ECF}"/>
              </a:ext>
            </a:extLst>
          </p:cNvPr>
          <p:cNvSpPr txBox="1"/>
          <p:nvPr/>
        </p:nvSpPr>
        <p:spPr>
          <a:xfrm>
            <a:off x="7054865" y="3792632"/>
            <a:ext cx="3939671" cy="461665"/>
          </a:xfrm>
          <a:prstGeom prst="rect">
            <a:avLst/>
          </a:prstGeom>
          <a:noFill/>
        </p:spPr>
        <p:txBody>
          <a:bodyPr wrap="square" rtlCol="0">
            <a:spAutoFit/>
          </a:bodyPr>
          <a:lstStyle/>
          <a:p>
            <a:r>
              <a:rPr lang="en-US" altLang="zh-CN" dirty="0"/>
              <a:t>represent the same hyperplane</a:t>
            </a:r>
            <a:endParaRPr lang="zh-CN" altLang="en-US" dirty="0"/>
          </a:p>
        </p:txBody>
      </p:sp>
    </p:spTree>
    <p:extLst>
      <p:ext uri="{BB962C8B-B14F-4D97-AF65-F5344CB8AC3E}">
        <p14:creationId xmlns:p14="http://schemas.microsoft.com/office/powerpoint/2010/main" val="2993118443"/>
      </p:ext>
    </p:extLst>
  </p:cSld>
  <p:clrMapOvr>
    <a:masterClrMapping/>
  </p:clrMapOvr>
  <p:transition advTm="12526"/>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Redefine the separating hyperplane</a:t>
            </a:r>
            <a:endParaRPr lang="zh-CN" altLang="en-US" sz="3000" dirty="0">
              <a:ea typeface="楷体" panose="02010609060101010101" pitchFamily="49" charset="-122"/>
              <a:cs typeface="Calibri" panose="020F0502020204030204" pitchFamily="34" charset="0"/>
            </a:endParaRPr>
          </a:p>
        </p:txBody>
      </p:sp>
      <p:sp>
        <p:nvSpPr>
          <p:cNvPr id="7" name="文本框 6">
            <a:extLst>
              <a:ext uri="{FF2B5EF4-FFF2-40B4-BE49-F238E27FC236}">
                <a16:creationId xmlns:a16="http://schemas.microsoft.com/office/drawing/2014/main" id="{DDDB9F3E-0FE1-4107-884F-BB857CC0776B}"/>
              </a:ext>
            </a:extLst>
          </p:cNvPr>
          <p:cNvSpPr txBox="1"/>
          <p:nvPr/>
        </p:nvSpPr>
        <p:spPr>
          <a:xfrm>
            <a:off x="798875" y="877133"/>
            <a:ext cx="10985687" cy="461665"/>
          </a:xfrm>
          <a:prstGeom prst="rect">
            <a:avLst/>
          </a:prstGeom>
          <a:noFill/>
        </p:spPr>
        <p:txBody>
          <a:bodyPr wrap="square" rtlCol="0">
            <a:spAutoFit/>
          </a:bodyPr>
          <a:lstStyle/>
          <a:p>
            <a:pPr algn="just"/>
            <a:r>
              <a:rPr lang="en-US" altLang="zh-CN" dirty="0"/>
              <a:t>For a separating hyperplane          of     , we re-parameterize it as</a:t>
            </a:r>
            <a:endParaRPr lang="zh-CN" altLang="en-US" dirty="0"/>
          </a:p>
        </p:txBody>
      </p:sp>
      <p:graphicFrame>
        <p:nvGraphicFramePr>
          <p:cNvPr id="9" name="对象 8">
            <a:extLst>
              <a:ext uri="{FF2B5EF4-FFF2-40B4-BE49-F238E27FC236}">
                <a16:creationId xmlns:a16="http://schemas.microsoft.com/office/drawing/2014/main" id="{038B6ADF-7E00-4B66-A2C3-FE71095902D9}"/>
              </a:ext>
            </a:extLst>
          </p:cNvPr>
          <p:cNvGraphicFramePr>
            <a:graphicFrameLocks noChangeAspect="1"/>
          </p:cNvGraphicFramePr>
          <p:nvPr>
            <p:extLst>
              <p:ext uri="{D42A27DB-BD31-4B8C-83A1-F6EECF244321}">
                <p14:modId xmlns:p14="http://schemas.microsoft.com/office/powerpoint/2010/main" val="2904264835"/>
              </p:ext>
            </p:extLst>
          </p:nvPr>
        </p:nvGraphicFramePr>
        <p:xfrm>
          <a:off x="4344259" y="955675"/>
          <a:ext cx="652463" cy="374650"/>
        </p:xfrm>
        <a:graphic>
          <a:graphicData uri="http://schemas.openxmlformats.org/presentationml/2006/ole">
            <mc:AlternateContent xmlns:mc="http://schemas.openxmlformats.org/markup-compatibility/2006">
              <mc:Choice xmlns:v="urn:schemas-microsoft-com:vml" Requires="v">
                <p:oleObj spid="_x0000_s224650" name="Equation" r:id="rId3" imgW="355320" imgH="190440" progId="Equation.DSMT4">
                  <p:embed/>
                </p:oleObj>
              </mc:Choice>
              <mc:Fallback>
                <p:oleObj name="Equation" r:id="rId3" imgW="355320" imgH="190440" progId="Equation.DSMT4">
                  <p:embed/>
                  <p:pic>
                    <p:nvPicPr>
                      <p:cNvPr id="0" name=""/>
                      <p:cNvPicPr>
                        <a:picLocks noChangeAspect="1" noChangeArrowheads="1"/>
                      </p:cNvPicPr>
                      <p:nvPr/>
                    </p:nvPicPr>
                    <p:blipFill>
                      <a:blip r:embed="rId4"/>
                      <a:srcRect/>
                      <a:stretch>
                        <a:fillRect/>
                      </a:stretch>
                    </p:blipFill>
                    <p:spPr bwMode="auto">
                      <a:xfrm>
                        <a:off x="4344259" y="955675"/>
                        <a:ext cx="652463" cy="374650"/>
                      </a:xfrm>
                      <a:prstGeom prst="rect">
                        <a:avLst/>
                      </a:prstGeom>
                      <a:noFill/>
                    </p:spPr>
                  </p:pic>
                </p:oleObj>
              </mc:Fallback>
            </mc:AlternateContent>
          </a:graphicData>
        </a:graphic>
      </p:graphicFrame>
      <p:sp>
        <p:nvSpPr>
          <p:cNvPr id="17" name="文本框 16">
            <a:extLst>
              <a:ext uri="{FF2B5EF4-FFF2-40B4-BE49-F238E27FC236}">
                <a16:creationId xmlns:a16="http://schemas.microsoft.com/office/drawing/2014/main" id="{90961B7C-BB11-44D1-8308-9416BCB22ECF}"/>
              </a:ext>
            </a:extLst>
          </p:cNvPr>
          <p:cNvSpPr txBox="1"/>
          <p:nvPr/>
        </p:nvSpPr>
        <p:spPr>
          <a:xfrm>
            <a:off x="798875" y="1880935"/>
            <a:ext cx="10519364" cy="830997"/>
          </a:xfrm>
          <a:prstGeom prst="rect">
            <a:avLst/>
          </a:prstGeom>
          <a:noFill/>
        </p:spPr>
        <p:txBody>
          <a:bodyPr wrap="square" rtlCol="0">
            <a:spAutoFit/>
          </a:bodyPr>
          <a:lstStyle/>
          <a:p>
            <a:r>
              <a:rPr lang="en-US" altLang="zh-CN" dirty="0"/>
              <a:t>where                                   . Then, for the separating hyperplane                     , we have,</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219379258"/>
              </p:ext>
            </p:extLst>
          </p:nvPr>
        </p:nvGraphicFramePr>
        <p:xfrm>
          <a:off x="5356021" y="967941"/>
          <a:ext cx="363537" cy="315912"/>
        </p:xfrm>
        <a:graphic>
          <a:graphicData uri="http://schemas.openxmlformats.org/presentationml/2006/ole">
            <mc:AlternateContent xmlns:mc="http://schemas.openxmlformats.org/markup-compatibility/2006">
              <mc:Choice xmlns:v="urn:schemas-microsoft-com:vml" Requires="v">
                <p:oleObj spid="_x0000_s224651" name="Equation" r:id="rId5" imgW="164880" imgH="139680" progId="Equation.DSMT4">
                  <p:embed/>
                </p:oleObj>
              </mc:Choice>
              <mc:Fallback>
                <p:oleObj name="Equation" r:id="rId5" imgW="164880" imgH="139680" progId="Equation.DSMT4">
                  <p:embed/>
                  <p:pic>
                    <p:nvPicPr>
                      <p:cNvPr id="0" name=""/>
                      <p:cNvPicPr>
                        <a:picLocks noChangeAspect="1" noChangeArrowheads="1"/>
                      </p:cNvPicPr>
                      <p:nvPr/>
                    </p:nvPicPr>
                    <p:blipFill>
                      <a:blip r:embed="rId6"/>
                      <a:srcRect/>
                      <a:stretch>
                        <a:fillRect/>
                      </a:stretch>
                    </p:blipFill>
                    <p:spPr bwMode="auto">
                      <a:xfrm>
                        <a:off x="5356021" y="967941"/>
                        <a:ext cx="363537" cy="315912"/>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496074196"/>
              </p:ext>
            </p:extLst>
          </p:nvPr>
        </p:nvGraphicFramePr>
        <p:xfrm>
          <a:off x="4314243" y="1376681"/>
          <a:ext cx="1508125" cy="490537"/>
        </p:xfrm>
        <a:graphic>
          <a:graphicData uri="http://schemas.openxmlformats.org/presentationml/2006/ole">
            <mc:AlternateContent xmlns:mc="http://schemas.openxmlformats.org/markup-compatibility/2006">
              <mc:Choice xmlns:v="urn:schemas-microsoft-com:vml" Requires="v">
                <p:oleObj spid="_x0000_s224652" name="Equation" r:id="rId7" imgW="685800" imgH="215640" progId="Equation.DSMT4">
                  <p:embed/>
                </p:oleObj>
              </mc:Choice>
              <mc:Fallback>
                <p:oleObj name="Equation" r:id="rId7" imgW="685800" imgH="215640" progId="Equation.DSMT4">
                  <p:embed/>
                  <p:pic>
                    <p:nvPicPr>
                      <p:cNvPr id="0" name=""/>
                      <p:cNvPicPr>
                        <a:picLocks noChangeAspect="1" noChangeArrowheads="1"/>
                      </p:cNvPicPr>
                      <p:nvPr/>
                    </p:nvPicPr>
                    <p:blipFill>
                      <a:blip r:embed="rId8"/>
                      <a:srcRect/>
                      <a:stretch>
                        <a:fillRect/>
                      </a:stretch>
                    </p:blipFill>
                    <p:spPr bwMode="auto">
                      <a:xfrm>
                        <a:off x="4314243" y="1376681"/>
                        <a:ext cx="1508125" cy="490537"/>
                      </a:xfrm>
                      <a:prstGeom prst="rect">
                        <a:avLst/>
                      </a:prstGeom>
                      <a:noFill/>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615648573"/>
              </p:ext>
            </p:extLst>
          </p:nvPr>
        </p:nvGraphicFramePr>
        <p:xfrm>
          <a:off x="1750912" y="1841166"/>
          <a:ext cx="2563332" cy="593986"/>
        </p:xfrm>
        <a:graphic>
          <a:graphicData uri="http://schemas.openxmlformats.org/presentationml/2006/ole">
            <mc:AlternateContent xmlns:mc="http://schemas.openxmlformats.org/markup-compatibility/2006">
              <mc:Choice xmlns:v="urn:schemas-microsoft-com:vml" Requires="v">
                <p:oleObj spid="_x0000_s224653" name="Equation" r:id="rId9" imgW="1167893" imgH="266584" progId="Equation.DSMT4">
                  <p:embed/>
                </p:oleObj>
              </mc:Choice>
              <mc:Fallback>
                <p:oleObj name="Equation" r:id="rId9" imgW="1167893" imgH="266584"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0912" y="1841166"/>
                        <a:ext cx="2563332" cy="593986"/>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683517062"/>
              </p:ext>
            </p:extLst>
          </p:nvPr>
        </p:nvGraphicFramePr>
        <p:xfrm>
          <a:off x="8870692" y="1903822"/>
          <a:ext cx="1508125" cy="490537"/>
        </p:xfrm>
        <a:graphic>
          <a:graphicData uri="http://schemas.openxmlformats.org/presentationml/2006/ole">
            <mc:AlternateContent xmlns:mc="http://schemas.openxmlformats.org/markup-compatibility/2006">
              <mc:Choice xmlns:v="urn:schemas-microsoft-com:vml" Requires="v">
                <p:oleObj spid="_x0000_s224654" name="Equation" r:id="rId11" imgW="685800" imgH="215640" progId="Equation.DSMT4">
                  <p:embed/>
                </p:oleObj>
              </mc:Choice>
              <mc:Fallback>
                <p:oleObj name="Equation" r:id="rId11" imgW="685800" imgH="215640" progId="Equation.DSMT4">
                  <p:embed/>
                  <p:pic>
                    <p:nvPicPr>
                      <p:cNvPr id="0" name=""/>
                      <p:cNvPicPr>
                        <a:picLocks noChangeAspect="1" noChangeArrowheads="1"/>
                      </p:cNvPicPr>
                      <p:nvPr/>
                    </p:nvPicPr>
                    <p:blipFill>
                      <a:blip r:embed="rId8"/>
                      <a:srcRect/>
                      <a:stretch>
                        <a:fillRect/>
                      </a:stretch>
                    </p:blipFill>
                    <p:spPr bwMode="auto">
                      <a:xfrm>
                        <a:off x="8870692" y="1903822"/>
                        <a:ext cx="1508125" cy="490537"/>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519650256"/>
              </p:ext>
            </p:extLst>
          </p:nvPr>
        </p:nvGraphicFramePr>
        <p:xfrm>
          <a:off x="2977956" y="2498919"/>
          <a:ext cx="6061075" cy="993775"/>
        </p:xfrm>
        <a:graphic>
          <a:graphicData uri="http://schemas.openxmlformats.org/presentationml/2006/ole">
            <mc:AlternateContent xmlns:mc="http://schemas.openxmlformats.org/markup-compatibility/2006">
              <mc:Choice xmlns:v="urn:schemas-microsoft-com:vml" Requires="v">
                <p:oleObj spid="_x0000_s224655" name="Equation" r:id="rId12" imgW="2768400" imgH="444240" progId="Equation.DSMT4">
                  <p:embed/>
                </p:oleObj>
              </mc:Choice>
              <mc:Fallback>
                <p:oleObj name="Equation" r:id="rId12" imgW="2768400" imgH="444240" progId="Equation.DSMT4">
                  <p:embed/>
                  <p:pic>
                    <p:nvPicPr>
                      <p:cNvPr id="0" name="Object 31"/>
                      <p:cNvPicPr>
                        <a:picLocks noChangeAspect="1" noChangeArrowheads="1"/>
                      </p:cNvPicPr>
                      <p:nvPr/>
                    </p:nvPicPr>
                    <p:blipFill>
                      <a:blip r:embed="rId13"/>
                      <a:srcRect/>
                      <a:stretch>
                        <a:fillRect/>
                      </a:stretch>
                    </p:blipFill>
                    <p:spPr bwMode="auto">
                      <a:xfrm>
                        <a:off x="2977956" y="2498919"/>
                        <a:ext cx="6061075" cy="993775"/>
                      </a:xfrm>
                      <a:prstGeom prst="rect">
                        <a:avLst/>
                      </a:prstGeom>
                      <a:noFill/>
                    </p:spPr>
                  </p:pic>
                </p:oleObj>
              </mc:Fallback>
            </mc:AlternateContent>
          </a:graphicData>
        </a:graphic>
      </p:graphicFrame>
      <p:sp>
        <p:nvSpPr>
          <p:cNvPr id="19" name="文本框 18">
            <a:extLst>
              <a:ext uri="{FF2B5EF4-FFF2-40B4-BE49-F238E27FC236}">
                <a16:creationId xmlns:a16="http://schemas.microsoft.com/office/drawing/2014/main" id="{90961B7C-BB11-44D1-8308-9416BCB22ECF}"/>
              </a:ext>
            </a:extLst>
          </p:cNvPr>
          <p:cNvSpPr txBox="1"/>
          <p:nvPr/>
        </p:nvSpPr>
        <p:spPr>
          <a:xfrm>
            <a:off x="798875" y="3516900"/>
            <a:ext cx="11097656" cy="461665"/>
          </a:xfrm>
          <a:prstGeom prst="rect">
            <a:avLst/>
          </a:prstGeom>
          <a:noFill/>
        </p:spPr>
        <p:txBody>
          <a:bodyPr wrap="square" rtlCol="0">
            <a:spAutoFit/>
          </a:bodyPr>
          <a:lstStyle/>
          <a:p>
            <a:r>
              <a:rPr lang="en-US" altLang="zh-CN" dirty="0"/>
              <a:t>That is, for any separating hyperplane of      , it can be parameterized as (</a:t>
            </a:r>
            <a:r>
              <a:rPr lang="en-US" altLang="zh-CN" b="1" dirty="0"/>
              <a:t>w</a:t>
            </a:r>
            <a:r>
              <a:rPr lang="en-US" altLang="zh-CN" dirty="0"/>
              <a:t>, </a:t>
            </a:r>
            <a:r>
              <a:rPr lang="en-US" altLang="zh-CN" i="1" dirty="0"/>
              <a:t>b</a:t>
            </a:r>
            <a:r>
              <a:rPr lang="en-US" altLang="zh-CN" dirty="0"/>
              <a:t>) satisfying, </a:t>
            </a:r>
            <a:endParaRPr lang="zh-CN" altLang="en-US" dirty="0"/>
          </a:p>
        </p:txBody>
      </p:sp>
      <p:graphicFrame>
        <p:nvGraphicFramePr>
          <p:cNvPr id="23" name="对象 22"/>
          <p:cNvGraphicFramePr>
            <a:graphicFrameLocks noChangeAspect="1"/>
          </p:cNvGraphicFramePr>
          <p:nvPr>
            <p:extLst>
              <p:ext uri="{D42A27DB-BD31-4B8C-83A1-F6EECF244321}">
                <p14:modId xmlns:p14="http://schemas.microsoft.com/office/powerpoint/2010/main" val="1358285880"/>
              </p:ext>
            </p:extLst>
          </p:nvPr>
        </p:nvGraphicFramePr>
        <p:xfrm>
          <a:off x="5932574" y="3608438"/>
          <a:ext cx="363537" cy="315912"/>
        </p:xfrm>
        <a:graphic>
          <a:graphicData uri="http://schemas.openxmlformats.org/presentationml/2006/ole">
            <mc:AlternateContent xmlns:mc="http://schemas.openxmlformats.org/markup-compatibility/2006">
              <mc:Choice xmlns:v="urn:schemas-microsoft-com:vml" Requires="v">
                <p:oleObj spid="_x0000_s224656" name="Equation" r:id="rId14" imgW="164880" imgH="139680" progId="Equation.DSMT4">
                  <p:embed/>
                </p:oleObj>
              </mc:Choice>
              <mc:Fallback>
                <p:oleObj name="Equation" r:id="rId14" imgW="164880" imgH="139680" progId="Equation.DSMT4">
                  <p:embed/>
                  <p:pic>
                    <p:nvPicPr>
                      <p:cNvPr id="0" name=""/>
                      <p:cNvPicPr>
                        <a:picLocks noChangeAspect="1" noChangeArrowheads="1"/>
                      </p:cNvPicPr>
                      <p:nvPr/>
                    </p:nvPicPr>
                    <p:blipFill>
                      <a:blip r:embed="rId6"/>
                      <a:srcRect/>
                      <a:stretch>
                        <a:fillRect/>
                      </a:stretch>
                    </p:blipFill>
                    <p:spPr bwMode="auto">
                      <a:xfrm>
                        <a:off x="5932574" y="3608438"/>
                        <a:ext cx="363537" cy="315912"/>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52428338"/>
              </p:ext>
            </p:extLst>
          </p:nvPr>
        </p:nvGraphicFramePr>
        <p:xfrm>
          <a:off x="3699718" y="4070103"/>
          <a:ext cx="3755442" cy="579497"/>
        </p:xfrm>
        <a:graphic>
          <a:graphicData uri="http://schemas.openxmlformats.org/presentationml/2006/ole">
            <mc:AlternateContent xmlns:mc="http://schemas.openxmlformats.org/markup-compatibility/2006">
              <mc:Choice xmlns:v="urn:schemas-microsoft-com:vml" Requires="v">
                <p:oleObj spid="_x0000_s224657" name="Equation" r:id="rId15" imgW="1625400" imgH="241200" progId="Equation.DSMT4">
                  <p:embed/>
                </p:oleObj>
              </mc:Choice>
              <mc:Fallback>
                <p:oleObj name="Equation" r:id="rId15" imgW="1625400" imgH="241200" progId="Equation.DSMT4">
                  <p:embed/>
                  <p:pic>
                    <p:nvPicPr>
                      <p:cNvPr id="0" name="Object 46"/>
                      <p:cNvPicPr>
                        <a:picLocks noChangeAspect="1" noChangeArrowheads="1"/>
                      </p:cNvPicPr>
                      <p:nvPr/>
                    </p:nvPicPr>
                    <p:blipFill>
                      <a:blip r:embed="rId16"/>
                      <a:srcRect/>
                      <a:stretch>
                        <a:fillRect/>
                      </a:stretch>
                    </p:blipFill>
                    <p:spPr bwMode="auto">
                      <a:xfrm>
                        <a:off x="3699718" y="4070103"/>
                        <a:ext cx="3755442" cy="579497"/>
                      </a:xfrm>
                      <a:prstGeom prst="rect">
                        <a:avLst/>
                      </a:prstGeom>
                      <a:noFill/>
                    </p:spPr>
                  </p:pic>
                </p:oleObj>
              </mc:Fallback>
            </mc:AlternateContent>
          </a:graphicData>
        </a:graphic>
      </p:graphicFrame>
      <p:grpSp>
        <p:nvGrpSpPr>
          <p:cNvPr id="2" name="组合 1"/>
          <p:cNvGrpSpPr/>
          <p:nvPr/>
        </p:nvGrpSpPr>
        <p:grpSpPr>
          <a:xfrm>
            <a:off x="676655" y="4697190"/>
            <a:ext cx="11106849" cy="1656957"/>
            <a:chOff x="676655" y="4697190"/>
            <a:chExt cx="11106849" cy="1656957"/>
          </a:xfrm>
        </p:grpSpPr>
        <p:sp>
          <p:nvSpPr>
            <p:cNvPr id="27" name="文本框 26">
              <a:extLst>
                <a:ext uri="{FF2B5EF4-FFF2-40B4-BE49-F238E27FC236}">
                  <a16:creationId xmlns:a16="http://schemas.microsoft.com/office/drawing/2014/main" id="{AC4A55F3-1252-41C4-9B9D-C3ED89567378}"/>
                </a:ext>
              </a:extLst>
            </p:cNvPr>
            <p:cNvSpPr txBox="1"/>
            <p:nvPr/>
          </p:nvSpPr>
          <p:spPr>
            <a:xfrm>
              <a:off x="804672" y="4697866"/>
              <a:ext cx="7484741" cy="461665"/>
            </a:xfrm>
            <a:prstGeom prst="rect">
              <a:avLst/>
            </a:prstGeom>
            <a:noFill/>
          </p:spPr>
          <p:txBody>
            <a:bodyPr wrap="none" rtlCol="0">
              <a:spAutoFit/>
            </a:bodyPr>
            <a:lstStyle/>
            <a:p>
              <a:r>
                <a:rPr lang="en-US" altLang="zh-CN" b="1" dirty="0"/>
                <a:t>Definition 2</a:t>
              </a:r>
              <a:r>
                <a:rPr lang="en-US" altLang="zh-CN" dirty="0"/>
                <a:t>: Separating hyperplane. For a training dataset </a:t>
              </a:r>
              <a:endParaRPr lang="zh-CN" altLang="en-US" dirty="0"/>
            </a:p>
          </p:txBody>
        </p:sp>
        <p:sp>
          <p:nvSpPr>
            <p:cNvPr id="28" name="文本框 27">
              <a:extLst>
                <a:ext uri="{FF2B5EF4-FFF2-40B4-BE49-F238E27FC236}">
                  <a16:creationId xmlns:a16="http://schemas.microsoft.com/office/drawing/2014/main" id="{2557335A-D8B9-4275-B7AD-70D854B95950}"/>
                </a:ext>
              </a:extLst>
            </p:cNvPr>
            <p:cNvSpPr txBox="1"/>
            <p:nvPr/>
          </p:nvSpPr>
          <p:spPr>
            <a:xfrm>
              <a:off x="804671" y="5150037"/>
              <a:ext cx="10899460" cy="830997"/>
            </a:xfrm>
            <a:prstGeom prst="rect">
              <a:avLst/>
            </a:prstGeom>
            <a:noFill/>
          </p:spPr>
          <p:txBody>
            <a:bodyPr wrap="square" rtlCol="0">
              <a:spAutoFit/>
            </a:bodyPr>
            <a:lstStyle/>
            <a:p>
              <a:pPr algn="just"/>
              <a:r>
                <a:rPr lang="en-US" altLang="zh-CN" dirty="0"/>
                <a:t>a hyperplane </a:t>
              </a:r>
              <a:r>
                <a:rPr lang="en-US" altLang="zh-CN" i="1" dirty="0"/>
                <a:t>h</a:t>
              </a:r>
              <a:r>
                <a:rPr lang="en-US" altLang="zh-CN" dirty="0"/>
                <a:t> is a separating hyperplane, if and only if it can be represented by (</a:t>
              </a:r>
              <a:r>
                <a:rPr lang="en-US" altLang="zh-CN" b="1" dirty="0"/>
                <a:t>w</a:t>
              </a:r>
              <a:r>
                <a:rPr lang="en-US" altLang="zh-CN" dirty="0"/>
                <a:t>, </a:t>
              </a:r>
              <a:r>
                <a:rPr lang="en-US" altLang="zh-CN" i="1" dirty="0"/>
                <a:t>b</a:t>
              </a:r>
              <a:r>
                <a:rPr lang="en-US" altLang="zh-CN" dirty="0"/>
                <a:t>) satisfying,   </a:t>
              </a:r>
              <a:endParaRPr lang="zh-CN" altLang="en-US" dirty="0"/>
            </a:p>
          </p:txBody>
        </p:sp>
        <p:sp>
          <p:nvSpPr>
            <p:cNvPr id="29" name="矩形 28">
              <a:extLst>
                <a:ext uri="{FF2B5EF4-FFF2-40B4-BE49-F238E27FC236}">
                  <a16:creationId xmlns:a16="http://schemas.microsoft.com/office/drawing/2014/main" id="{3B0EECBD-1338-44AB-A0E3-DCF036767410}"/>
                </a:ext>
              </a:extLst>
            </p:cNvPr>
            <p:cNvSpPr/>
            <p:nvPr/>
          </p:nvSpPr>
          <p:spPr bwMode="auto">
            <a:xfrm>
              <a:off x="676655" y="4697866"/>
              <a:ext cx="11106849" cy="1656281"/>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1108304030"/>
                </p:ext>
              </p:extLst>
            </p:nvPr>
          </p:nvGraphicFramePr>
          <p:xfrm>
            <a:off x="8120111" y="4697190"/>
            <a:ext cx="3584020" cy="522670"/>
          </p:xfrm>
          <a:graphic>
            <a:graphicData uri="http://schemas.openxmlformats.org/presentationml/2006/ole">
              <mc:AlternateContent xmlns:mc="http://schemas.openxmlformats.org/markup-compatibility/2006">
                <mc:Choice xmlns:v="urn:schemas-microsoft-com:vml" Requires="v">
                  <p:oleObj spid="_x0000_s224658" name="Equation" r:id="rId17" imgW="2019300" imgH="279400" progId="Equation.DSMT4">
                    <p:embed/>
                  </p:oleObj>
                </mc:Choice>
                <mc:Fallback>
                  <p:oleObj name="Equation" r:id="rId17" imgW="2019300" imgH="279400" progId="Equation.DSMT4">
                    <p:embed/>
                    <p:pic>
                      <p:nvPicPr>
                        <p:cNvPr id="0" name="Object 4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20111" y="4697190"/>
                          <a:ext cx="3584020" cy="522670"/>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510010976"/>
                </p:ext>
              </p:extLst>
            </p:nvPr>
          </p:nvGraphicFramePr>
          <p:xfrm>
            <a:off x="4500860" y="5658842"/>
            <a:ext cx="2661678" cy="623354"/>
          </p:xfrm>
          <a:graphic>
            <a:graphicData uri="http://schemas.openxmlformats.org/presentationml/2006/ole">
              <mc:AlternateContent xmlns:mc="http://schemas.openxmlformats.org/markup-compatibility/2006">
                <mc:Choice xmlns:v="urn:schemas-microsoft-com:vml" Requires="v">
                  <p:oleObj spid="_x0000_s224659" name="Equation" r:id="rId19" imgW="1129810" imgH="266584" progId="Equation.DSMT4">
                    <p:embed/>
                  </p:oleObj>
                </mc:Choice>
                <mc:Fallback>
                  <p:oleObj name="Equation" r:id="rId19" imgW="1129810" imgH="266584" progId="Equation.DSMT4">
                    <p:embed/>
                    <p:pic>
                      <p:nvPicPr>
                        <p:cNvPr id="0" name="Object 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00860" y="5658842"/>
                          <a:ext cx="2661678" cy="623354"/>
                        </a:xfrm>
                        <a:prstGeom prst="rect">
                          <a:avLst/>
                        </a:prstGeom>
                        <a:noFill/>
                      </p:spPr>
                    </p:pic>
                  </p:oleObj>
                </mc:Fallback>
              </mc:AlternateContent>
            </a:graphicData>
          </a:graphic>
        </p:graphicFrame>
      </p:grpSp>
    </p:spTree>
    <p:extLst>
      <p:ext uri="{BB962C8B-B14F-4D97-AF65-F5344CB8AC3E}">
        <p14:creationId xmlns:p14="http://schemas.microsoft.com/office/powerpoint/2010/main" val="153290780"/>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14339" name="Rectangle 3"/>
          <p:cNvSpPr txBox="1">
            <a:spLocks noChangeArrowheads="1"/>
          </p:cNvSpPr>
          <p:nvPr/>
        </p:nvSpPr>
        <p:spPr bwMode="auto">
          <a:xfrm>
            <a:off x="572294" y="931865"/>
            <a:ext cx="10771442" cy="3959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Linear separability and hyperplanes</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The perceptron learning algorithm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Hard-margin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Soft-margin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Kernelized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Multi-class classification with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Object detection using </a:t>
            </a:r>
            <a:r>
              <a:rPr lang="en-US" altLang="zh-CN" sz="2800" dirty="0" err="1">
                <a:latin typeface="Calibri" panose="020F0502020204030204" pitchFamily="34" charset="0"/>
                <a:ea typeface="楷体" panose="02010609060101010101" pitchFamily="49" charset="-122"/>
                <a:cs typeface="Calibri" panose="020F0502020204030204" pitchFamily="34" charset="0"/>
              </a:rPr>
              <a:t>SVM+HoG</a:t>
            </a:r>
            <a:endParaRPr lang="en-US" altLang="zh-CN" sz="2800" dirty="0">
              <a:latin typeface="Calibri" panose="020F0502020204030204" pitchFamily="34" charset="0"/>
              <a:ea typeface="楷体" panose="02010609060101010101" pitchFamily="49" charset="-122"/>
              <a:cs typeface="Calibri" panose="020F0502020204030204" pitchFamily="34" charset="0"/>
            </a:endParaRPr>
          </a:p>
        </p:txBody>
      </p:sp>
    </p:spTree>
  </p:cSld>
  <p:clrMapOvr>
    <a:masterClrMapping/>
  </p:clrMapOvr>
  <p:transition advTm="12526"/>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Geometric margin</a:t>
            </a:r>
            <a:endParaRPr lang="zh-CN" altLang="en-US" sz="3000" dirty="0">
              <a:ea typeface="楷体" panose="02010609060101010101" pitchFamily="49" charset="-122"/>
              <a:cs typeface="Calibri" panose="020F0502020204030204" pitchFamily="34" charset="0"/>
            </a:endParaRPr>
          </a:p>
        </p:txBody>
      </p:sp>
      <p:sp>
        <p:nvSpPr>
          <p:cNvPr id="7" name="文本框 6">
            <a:extLst>
              <a:ext uri="{FF2B5EF4-FFF2-40B4-BE49-F238E27FC236}">
                <a16:creationId xmlns:a16="http://schemas.microsoft.com/office/drawing/2014/main" id="{DDDB9F3E-0FE1-4107-884F-BB857CC0776B}"/>
              </a:ext>
            </a:extLst>
          </p:cNvPr>
          <p:cNvSpPr txBox="1"/>
          <p:nvPr/>
        </p:nvSpPr>
        <p:spPr>
          <a:xfrm>
            <a:off x="677577" y="914400"/>
            <a:ext cx="10985687" cy="1200329"/>
          </a:xfrm>
          <a:prstGeom prst="rect">
            <a:avLst/>
          </a:prstGeom>
          <a:noFill/>
        </p:spPr>
        <p:txBody>
          <a:bodyPr wrap="square" rtlCol="0">
            <a:spAutoFit/>
          </a:bodyPr>
          <a:lstStyle/>
          <a:p>
            <a:pPr algn="just"/>
            <a:r>
              <a:rPr lang="en-US" altLang="zh-CN" dirty="0"/>
              <a:t>The </a:t>
            </a:r>
            <a:r>
              <a:rPr lang="en-US" altLang="zh-CN" b="1" dirty="0"/>
              <a:t>geometric margin </a:t>
            </a:r>
            <a:r>
              <a:rPr lang="en-US" altLang="zh-CN" dirty="0"/>
              <a:t>of a data point             with respect to the hyperplane (</a:t>
            </a:r>
            <a:r>
              <a:rPr lang="en-US" altLang="zh-CN" b="1" dirty="0"/>
              <a:t>w</a:t>
            </a:r>
            <a:r>
              <a:rPr lang="en-US" altLang="zh-CN" dirty="0"/>
              <a:t>, </a:t>
            </a:r>
            <a:r>
              <a:rPr lang="en-US" altLang="zh-CN" i="1" dirty="0"/>
              <a:t>b</a:t>
            </a:r>
            <a:r>
              <a:rPr lang="en-US" altLang="zh-CN" dirty="0"/>
              <a:t>) can tell us its distance to the hyperplane and can also </a:t>
            </a:r>
            <a:r>
              <a:rPr lang="en-US" altLang="zh-CN" b="1" dirty="0">
                <a:solidFill>
                  <a:srgbClr val="C00000"/>
                </a:solidFill>
              </a:rPr>
              <a:t>indicate whether it is correctly classified</a:t>
            </a:r>
            <a:endParaRPr lang="zh-CN" altLang="en-US" b="1" dirty="0">
              <a:solidFill>
                <a:srgbClr val="C00000"/>
              </a:solidFill>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2303702817"/>
              </p:ext>
            </p:extLst>
          </p:nvPr>
        </p:nvGraphicFramePr>
        <p:xfrm>
          <a:off x="5581267" y="933062"/>
          <a:ext cx="890588" cy="482600"/>
        </p:xfrm>
        <a:graphic>
          <a:graphicData uri="http://schemas.openxmlformats.org/presentationml/2006/ole">
            <mc:AlternateContent xmlns:mc="http://schemas.openxmlformats.org/markup-compatibility/2006">
              <mc:Choice xmlns:v="urn:schemas-microsoft-com:vml" Requires="v">
                <p:oleObj spid="_x0000_s226473" name="Equation" r:id="rId3" imgW="406080" imgH="215640" progId="Equation.DSMT4">
                  <p:embed/>
                </p:oleObj>
              </mc:Choice>
              <mc:Fallback>
                <p:oleObj name="Equation" r:id="rId3" imgW="406080" imgH="215640" progId="Equation.DSMT4">
                  <p:embed/>
                  <p:pic>
                    <p:nvPicPr>
                      <p:cNvPr id="0" name=""/>
                      <p:cNvPicPr>
                        <a:picLocks noChangeAspect="1" noChangeArrowheads="1"/>
                      </p:cNvPicPr>
                      <p:nvPr/>
                    </p:nvPicPr>
                    <p:blipFill>
                      <a:blip r:embed="rId4"/>
                      <a:srcRect/>
                      <a:stretch>
                        <a:fillRect/>
                      </a:stretch>
                    </p:blipFill>
                    <p:spPr bwMode="auto">
                      <a:xfrm>
                        <a:off x="5581267" y="933062"/>
                        <a:ext cx="890588" cy="482600"/>
                      </a:xfrm>
                      <a:prstGeom prst="rect">
                        <a:avLst/>
                      </a:prstGeom>
                      <a:noFill/>
                    </p:spPr>
                  </p:pic>
                </p:oleObj>
              </mc:Fallback>
            </mc:AlternateContent>
          </a:graphicData>
        </a:graphic>
      </p:graphicFrame>
      <p:graphicFrame>
        <p:nvGraphicFramePr>
          <p:cNvPr id="24" name="Object 6">
            <a:extLst>
              <a:ext uri="{FF2B5EF4-FFF2-40B4-BE49-F238E27FC236}">
                <a16:creationId xmlns:a16="http://schemas.microsoft.com/office/drawing/2014/main" id="{EB083436-A3B5-432C-BCD4-8169C2753D21}"/>
              </a:ext>
            </a:extLst>
          </p:cNvPr>
          <p:cNvGraphicFramePr>
            <a:graphicFrameLocks noChangeAspect="1"/>
          </p:cNvGraphicFramePr>
          <p:nvPr>
            <p:extLst>
              <p:ext uri="{D42A27DB-BD31-4B8C-83A1-F6EECF244321}">
                <p14:modId xmlns:p14="http://schemas.microsoft.com/office/powerpoint/2010/main" val="2216769653"/>
              </p:ext>
            </p:extLst>
          </p:nvPr>
        </p:nvGraphicFramePr>
        <p:xfrm>
          <a:off x="8027651" y="4008500"/>
          <a:ext cx="212281" cy="231690"/>
        </p:xfrm>
        <a:graphic>
          <a:graphicData uri="http://schemas.openxmlformats.org/presentationml/2006/ole">
            <mc:AlternateContent xmlns:mc="http://schemas.openxmlformats.org/markup-compatibility/2006">
              <mc:Choice xmlns:v="urn:schemas-microsoft-com:vml" Requires="v">
                <p:oleObj spid="_x0000_s226474" name="Equation" r:id="rId5" imgW="126720" imgH="139680" progId="Equation.DSMT4">
                  <p:embed/>
                </p:oleObj>
              </mc:Choice>
              <mc:Fallback>
                <p:oleObj name="Equation" r:id="rId5" imgW="126720" imgH="139680" progId="Equation.DSMT4">
                  <p:embed/>
                  <p:pic>
                    <p:nvPicPr>
                      <p:cNvPr id="0" name=""/>
                      <p:cNvPicPr>
                        <a:picLocks noChangeAspect="1" noChangeArrowheads="1"/>
                      </p:cNvPicPr>
                      <p:nvPr/>
                    </p:nvPicPr>
                    <p:blipFill>
                      <a:blip r:embed="rId6"/>
                      <a:srcRect/>
                      <a:stretch>
                        <a:fillRect/>
                      </a:stretch>
                    </p:blipFill>
                    <p:spPr bwMode="auto">
                      <a:xfrm>
                        <a:off x="8027651" y="4008500"/>
                        <a:ext cx="212281" cy="231690"/>
                      </a:xfrm>
                      <a:prstGeom prst="rect">
                        <a:avLst/>
                      </a:prstGeom>
                      <a:noFill/>
                      <a:ln>
                        <a:noFill/>
                      </a:ln>
                      <a:effectLst/>
                    </p:spPr>
                  </p:pic>
                </p:oleObj>
              </mc:Fallback>
            </mc:AlternateContent>
          </a:graphicData>
        </a:graphic>
      </p:graphicFrame>
      <p:cxnSp>
        <p:nvCxnSpPr>
          <p:cNvPr id="25" name="直接连接符 24">
            <a:extLst>
              <a:ext uri="{FF2B5EF4-FFF2-40B4-BE49-F238E27FC236}">
                <a16:creationId xmlns:a16="http://schemas.microsoft.com/office/drawing/2014/main" id="{D39CFF48-BCEE-42FA-B96E-4261CF8457DF}"/>
              </a:ext>
            </a:extLst>
          </p:cNvPr>
          <p:cNvCxnSpPr>
            <a:cxnSpLocks/>
          </p:cNvCxnSpPr>
          <p:nvPr/>
        </p:nvCxnSpPr>
        <p:spPr>
          <a:xfrm>
            <a:off x="7218027" y="2162959"/>
            <a:ext cx="4299217" cy="2395497"/>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EDB51D0-EF60-4E95-B826-C0D8511DA37C}"/>
              </a:ext>
            </a:extLst>
          </p:cNvPr>
          <p:cNvCxnSpPr>
            <a:cxnSpLocks/>
            <a:endCxn id="30" idx="2"/>
          </p:cNvCxnSpPr>
          <p:nvPr/>
        </p:nvCxnSpPr>
        <p:spPr>
          <a:xfrm flipV="1">
            <a:off x="8375379" y="2237000"/>
            <a:ext cx="309838" cy="569796"/>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74FCE68D-04C3-4D24-BA86-F2C519FD6D1B}"/>
                  </a:ext>
                </a:extLst>
              </p:cNvPr>
              <p:cNvSpPr txBox="1"/>
              <p:nvPr/>
            </p:nvSpPr>
            <p:spPr>
              <a:xfrm>
                <a:off x="8462618" y="1898446"/>
                <a:ext cx="44519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i="0" dirty="0" smtClean="0">
                          <a:solidFill>
                            <a:schemeClr val="tx1"/>
                          </a:solidFill>
                          <a:latin typeface="Cambria Math" panose="02040503050406030204" pitchFamily="18" charset="0"/>
                        </a:rPr>
                        <m:t>𝐰</m:t>
                      </m:r>
                    </m:oMath>
                  </m:oMathPara>
                </a14:m>
                <a:endParaRPr lang="zh-CN" altLang="en-US" sz="16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0" name="文本框 29">
                <a:extLst>
                  <a:ext uri="{FF2B5EF4-FFF2-40B4-BE49-F238E27FC236}">
                    <a16:creationId xmlns="" xmlns:a16="http://schemas.microsoft.com/office/drawing/2014/main" xmlns:a14="http://schemas.microsoft.com/office/drawing/2010/main" id="{74FCE68D-04C3-4D24-BA86-F2C519FD6D1B}"/>
                  </a:ext>
                </a:extLst>
              </p:cNvPr>
              <p:cNvSpPr txBox="1">
                <a:spLocks noRot="1" noChangeAspect="1" noMove="1" noResize="1" noEditPoints="1" noAdjustHandles="1" noChangeArrowheads="1" noChangeShapeType="1" noTextEdit="1"/>
              </p:cNvSpPr>
              <p:nvPr/>
            </p:nvSpPr>
            <p:spPr>
              <a:xfrm>
                <a:off x="8462618" y="1898446"/>
                <a:ext cx="445198" cy="338554"/>
              </a:xfrm>
              <a:prstGeom prst="rect">
                <a:avLst/>
              </a:prstGeom>
              <a:blipFill rotWithShape="0">
                <a:blip r:embed="rId7"/>
                <a:stretch>
                  <a:fillRect/>
                </a:stretch>
              </a:blipFill>
            </p:spPr>
            <p:txBody>
              <a:bodyPr/>
              <a:lstStyle/>
              <a:p>
                <a:r>
                  <a:rPr lang="zh-CN" altLang="en-US">
                    <a:noFill/>
                  </a:rPr>
                  <a:t> </a:t>
                </a:r>
              </a:p>
            </p:txBody>
          </p:sp>
        </mc:Fallback>
      </mc:AlternateContent>
      <p:sp>
        <p:nvSpPr>
          <p:cNvPr id="31" name="椭圆 30">
            <a:extLst>
              <a:ext uri="{FF2B5EF4-FFF2-40B4-BE49-F238E27FC236}">
                <a16:creationId xmlns:a16="http://schemas.microsoft.com/office/drawing/2014/main" id="{90114A9D-B4A2-446D-A0EC-772082882850}"/>
              </a:ext>
            </a:extLst>
          </p:cNvPr>
          <p:cNvSpPr/>
          <p:nvPr/>
        </p:nvSpPr>
        <p:spPr>
          <a:xfrm>
            <a:off x="9892508" y="3638227"/>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C0A20F3-8307-476F-8163-72B531B44BC6}"/>
                  </a:ext>
                </a:extLst>
              </p:cNvPr>
              <p:cNvSpPr txBox="1"/>
              <p:nvPr/>
            </p:nvSpPr>
            <p:spPr>
              <a:xfrm>
                <a:off x="9710885" y="3625715"/>
                <a:ext cx="44519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i="0" dirty="0" smtClean="0">
                          <a:solidFill>
                            <a:schemeClr val="tx1"/>
                          </a:solidFill>
                          <a:latin typeface="Cambria Math" panose="02040503050406030204" pitchFamily="18" charset="0"/>
                        </a:rPr>
                        <m:t>𝐱</m:t>
                      </m:r>
                      <m:r>
                        <a:rPr lang="en-US" altLang="zh-CN" sz="1600" b="1" i="0" baseline="-25000" dirty="0" smtClean="0">
                          <a:solidFill>
                            <a:schemeClr val="tx1"/>
                          </a:solidFill>
                          <a:latin typeface="Cambria Math" panose="02040503050406030204" pitchFamily="18" charset="0"/>
                        </a:rPr>
                        <m:t>𝟎</m:t>
                      </m:r>
                    </m:oMath>
                  </m:oMathPara>
                </a14:m>
                <a:endParaRPr lang="zh-CN" altLang="en-US" sz="1600" b="1" baseline="-25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2" name="文本框 31">
                <a:extLst>
                  <a:ext uri="{FF2B5EF4-FFF2-40B4-BE49-F238E27FC236}">
                    <a16:creationId xmlns="" xmlns:a16="http://schemas.microsoft.com/office/drawing/2014/main" xmlns:a14="http://schemas.microsoft.com/office/drawing/2010/main" id="{4C0A20F3-8307-476F-8163-72B531B44BC6}"/>
                  </a:ext>
                </a:extLst>
              </p:cNvPr>
              <p:cNvSpPr txBox="1">
                <a:spLocks noRot="1" noChangeAspect="1" noMove="1" noResize="1" noEditPoints="1" noAdjustHandles="1" noChangeArrowheads="1" noChangeShapeType="1" noTextEdit="1"/>
              </p:cNvSpPr>
              <p:nvPr/>
            </p:nvSpPr>
            <p:spPr>
              <a:xfrm>
                <a:off x="9710885" y="3625715"/>
                <a:ext cx="445198" cy="338554"/>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C89255C-015F-4F6F-AEA0-42E3AD05DE64}"/>
                  </a:ext>
                </a:extLst>
              </p:cNvPr>
              <p:cNvSpPr txBox="1"/>
              <p:nvPr/>
            </p:nvSpPr>
            <p:spPr>
              <a:xfrm>
                <a:off x="9964508" y="2146579"/>
                <a:ext cx="445198"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i="0" dirty="0" smtClean="0">
                          <a:solidFill>
                            <a:schemeClr val="tx1"/>
                          </a:solidFill>
                          <a:latin typeface="Cambria Math" panose="02040503050406030204" pitchFamily="18" charset="0"/>
                        </a:rPr>
                        <m:t>𝐱</m:t>
                      </m:r>
                      <m:r>
                        <a:rPr lang="en-US" altLang="zh-CN" sz="1600" b="0" i="1" baseline="-25000" dirty="0" smtClean="0">
                          <a:solidFill>
                            <a:schemeClr val="tx1"/>
                          </a:solidFill>
                          <a:latin typeface="Cambria Math" panose="02040503050406030204" pitchFamily="18" charset="0"/>
                        </a:rPr>
                        <m:t>𝑖</m:t>
                      </m:r>
                    </m:oMath>
                  </m:oMathPara>
                </a14:m>
                <a:endParaRPr lang="zh-CN" altLang="en-US" sz="1600" i="1" baseline="-25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3" name="文本框 32">
                <a:extLst>
                  <a:ext uri="{FF2B5EF4-FFF2-40B4-BE49-F238E27FC236}">
                    <a16:creationId xmlns="" xmlns:a16="http://schemas.microsoft.com/office/drawing/2014/main" xmlns:a14="http://schemas.microsoft.com/office/drawing/2010/main" id="{FC89255C-015F-4F6F-AEA0-42E3AD05DE64}"/>
                  </a:ext>
                </a:extLst>
              </p:cNvPr>
              <p:cNvSpPr txBox="1">
                <a:spLocks noRot="1" noChangeAspect="1" noMove="1" noResize="1" noEditPoints="1" noAdjustHandles="1" noChangeArrowheads="1" noChangeShapeType="1" noTextEdit="1"/>
              </p:cNvSpPr>
              <p:nvPr/>
            </p:nvSpPr>
            <p:spPr>
              <a:xfrm>
                <a:off x="9964508" y="2146579"/>
                <a:ext cx="445198" cy="338554"/>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A1FF40DA-57BE-4656-B4FA-6143122E2119}"/>
              </a:ext>
            </a:extLst>
          </p:cNvPr>
          <p:cNvCxnSpPr>
            <a:cxnSpLocks/>
            <a:endCxn id="31" idx="2"/>
          </p:cNvCxnSpPr>
          <p:nvPr/>
        </p:nvCxnSpPr>
        <p:spPr>
          <a:xfrm flipV="1">
            <a:off x="8247835" y="3674227"/>
            <a:ext cx="1644673" cy="370591"/>
          </a:xfrm>
          <a:prstGeom prst="straightConnector1">
            <a:avLst/>
          </a:prstGeom>
          <a:ln w="12700">
            <a:solidFill>
              <a:srgbClr val="002060"/>
            </a:solidFil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19B5DE5C-49DB-428E-9811-99A6D78D8CAE}"/>
              </a:ext>
            </a:extLst>
          </p:cNvPr>
          <p:cNvCxnSpPr>
            <a:cxnSpLocks/>
          </p:cNvCxnSpPr>
          <p:nvPr/>
        </p:nvCxnSpPr>
        <p:spPr>
          <a:xfrm flipV="1">
            <a:off x="8247835" y="2468753"/>
            <a:ext cx="1949427" cy="1562201"/>
          </a:xfrm>
          <a:prstGeom prst="straightConnector1">
            <a:avLst/>
          </a:prstGeom>
          <a:ln w="12700">
            <a:solidFill>
              <a:srgbClr val="002060"/>
            </a:solidFil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EDF2587-C940-4222-9D5F-21C4A2216476}"/>
              </a:ext>
            </a:extLst>
          </p:cNvPr>
          <p:cNvCxnSpPr>
            <a:cxnSpLocks/>
            <a:stCxn id="32" idx="0"/>
            <a:endCxn id="33" idx="2"/>
          </p:cNvCxnSpPr>
          <p:nvPr/>
        </p:nvCxnSpPr>
        <p:spPr>
          <a:xfrm flipV="1">
            <a:off x="9933484" y="2485133"/>
            <a:ext cx="253623" cy="1140582"/>
          </a:xfrm>
          <a:prstGeom prst="straightConnector1">
            <a:avLst/>
          </a:prstGeom>
          <a:ln w="12700">
            <a:solidFill>
              <a:srgbClr val="00206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75FC90C-E49C-47B4-8DE0-97390C553E5E}"/>
                  </a:ext>
                </a:extLst>
              </p:cNvPr>
              <p:cNvSpPr txBox="1"/>
              <p:nvPr/>
            </p:nvSpPr>
            <p:spPr>
              <a:xfrm>
                <a:off x="9993527" y="2858718"/>
                <a:ext cx="880675" cy="332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1" dirty="0">
                          <a:latin typeface="Cambria Math" panose="02040503050406030204" pitchFamily="18" charset="0"/>
                        </a:rPr>
                        <m:t>𝐱</m:t>
                      </m:r>
                      <m:r>
                        <a:rPr lang="en-US" altLang="zh-CN" sz="1600" i="1" baseline="-25000" dirty="0">
                          <a:latin typeface="Cambria Math" panose="02040503050406030204" pitchFamily="18" charset="0"/>
                        </a:rPr>
                        <m:t>𝑖</m:t>
                      </m:r>
                      <m:r>
                        <a:rPr lang="en-US" altLang="zh-CN" sz="1600" b="1" i="0" dirty="0" smtClean="0">
                          <a:latin typeface="Cambria Math" panose="02040503050406030204" pitchFamily="18" charset="0"/>
                        </a:rPr>
                        <m:t>−</m:t>
                      </m:r>
                      <m:r>
                        <a:rPr lang="en-US" altLang="zh-CN" sz="1600" b="1" dirty="0">
                          <a:latin typeface="Cambria Math" panose="02040503050406030204" pitchFamily="18" charset="0"/>
                        </a:rPr>
                        <m:t>𝐱</m:t>
                      </m:r>
                      <m:r>
                        <a:rPr lang="en-US" altLang="zh-CN" sz="1600" b="1" i="0" baseline="-25000" dirty="0" smtClean="0">
                          <a:solidFill>
                            <a:schemeClr val="tx1"/>
                          </a:solidFill>
                          <a:latin typeface="Cambria Math" panose="02040503050406030204" pitchFamily="18" charset="0"/>
                        </a:rPr>
                        <m:t>𝟎</m:t>
                      </m:r>
                    </m:oMath>
                  </m:oMathPara>
                </a14:m>
                <a:endParaRPr lang="zh-CN" altLang="en-US" sz="1600" b="1" baseline="-25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 xmlns:a16="http://schemas.microsoft.com/office/drawing/2014/main" xmlns:a14="http://schemas.microsoft.com/office/drawing/2010/main" id="{B75FC90C-E49C-47B4-8DE0-97390C553E5E}"/>
                  </a:ext>
                </a:extLst>
              </p:cNvPr>
              <p:cNvSpPr txBox="1">
                <a:spLocks noRot="1" noChangeAspect="1" noMove="1" noResize="1" noEditPoints="1" noAdjustHandles="1" noChangeArrowheads="1" noChangeShapeType="1" noTextEdit="1"/>
              </p:cNvSpPr>
              <p:nvPr/>
            </p:nvSpPr>
            <p:spPr>
              <a:xfrm>
                <a:off x="9993527" y="2858718"/>
                <a:ext cx="880675" cy="332912"/>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38" name="直接连接符 37">
            <a:extLst>
              <a:ext uri="{FF2B5EF4-FFF2-40B4-BE49-F238E27FC236}">
                <a16:creationId xmlns:a16="http://schemas.microsoft.com/office/drawing/2014/main" id="{1B55B169-614A-4861-9F41-0141180223D9}"/>
              </a:ext>
            </a:extLst>
          </p:cNvPr>
          <p:cNvCxnSpPr/>
          <p:nvPr/>
        </p:nvCxnSpPr>
        <p:spPr bwMode="auto">
          <a:xfrm flipH="1">
            <a:off x="9590015" y="2558369"/>
            <a:ext cx="547872" cy="92048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文本框 38">
            <a:extLst>
              <a:ext uri="{FF2B5EF4-FFF2-40B4-BE49-F238E27FC236}">
                <a16:creationId xmlns:a16="http://schemas.microsoft.com/office/drawing/2014/main" id="{AAA45CED-C3DF-45B4-9451-84ABBBD0656B}"/>
              </a:ext>
            </a:extLst>
          </p:cNvPr>
          <p:cNvSpPr txBox="1"/>
          <p:nvPr/>
        </p:nvSpPr>
        <p:spPr>
          <a:xfrm>
            <a:off x="9499736" y="2882275"/>
            <a:ext cx="343364"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d</a:t>
            </a:r>
            <a:r>
              <a:rPr lang="en-US" altLang="zh-CN" i="1" baseline="-25000" dirty="0">
                <a:latin typeface="Times New Roman" panose="02020603050405020304" pitchFamily="18" charset="0"/>
                <a:cs typeface="Times New Roman" panose="02020603050405020304" pitchFamily="18" charset="0"/>
              </a:rPr>
              <a:t>i</a:t>
            </a:r>
            <a:endParaRPr lang="zh-CN" altLang="en-US" i="1" baseline="-25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DDDB9F3E-0FE1-4107-884F-BB857CC0776B}"/>
              </a:ext>
            </a:extLst>
          </p:cNvPr>
          <p:cNvSpPr txBox="1"/>
          <p:nvPr/>
        </p:nvSpPr>
        <p:spPr>
          <a:xfrm>
            <a:off x="677576" y="2187755"/>
            <a:ext cx="6462721" cy="461665"/>
          </a:xfrm>
          <a:prstGeom prst="rect">
            <a:avLst/>
          </a:prstGeom>
          <a:noFill/>
        </p:spPr>
        <p:txBody>
          <a:bodyPr wrap="square" rtlCol="0">
            <a:spAutoFit/>
          </a:bodyPr>
          <a:lstStyle/>
          <a:p>
            <a:pPr algn="just"/>
            <a:r>
              <a:rPr lang="en-US" altLang="zh-CN" dirty="0"/>
              <a:t>The Euclidean distance from </a:t>
            </a:r>
            <a:r>
              <a:rPr lang="en-US" altLang="zh-CN" b="1" dirty="0"/>
              <a:t>x</a:t>
            </a:r>
            <a:r>
              <a:rPr lang="en-US" altLang="zh-CN" i="1" baseline="-25000" dirty="0"/>
              <a:t>i</a:t>
            </a:r>
            <a:r>
              <a:rPr lang="en-US" altLang="zh-CN" dirty="0"/>
              <a:t> to the hyperplane,</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4054767497"/>
              </p:ext>
            </p:extLst>
          </p:nvPr>
        </p:nvGraphicFramePr>
        <p:xfrm>
          <a:off x="808584" y="2787530"/>
          <a:ext cx="6534453" cy="928154"/>
        </p:xfrm>
        <a:graphic>
          <a:graphicData uri="http://schemas.openxmlformats.org/presentationml/2006/ole">
            <mc:AlternateContent xmlns:mc="http://schemas.openxmlformats.org/markup-compatibility/2006">
              <mc:Choice xmlns:v="urn:schemas-microsoft-com:vml" Requires="v">
                <p:oleObj spid="_x0000_s226475" name="Equation" r:id="rId11" imgW="3860800" imgH="520700" progId="Equation.DSMT4">
                  <p:embed/>
                </p:oleObj>
              </mc:Choice>
              <mc:Fallback>
                <p:oleObj name="Equation" r:id="rId11" imgW="3860800" imgH="520700"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584" y="2787530"/>
                        <a:ext cx="6534453" cy="928154"/>
                      </a:xfrm>
                      <a:prstGeom prst="rect">
                        <a:avLst/>
                      </a:prstGeom>
                      <a:noFill/>
                    </p:spPr>
                  </p:pic>
                </p:oleObj>
              </mc:Fallback>
            </mc:AlternateContent>
          </a:graphicData>
        </a:graphic>
      </p:graphicFrame>
      <p:sp>
        <p:nvSpPr>
          <p:cNvPr id="41" name="文本框 40">
            <a:extLst>
              <a:ext uri="{FF2B5EF4-FFF2-40B4-BE49-F238E27FC236}">
                <a16:creationId xmlns:a16="http://schemas.microsoft.com/office/drawing/2014/main" id="{DDDB9F3E-0FE1-4107-884F-BB857CC0776B}"/>
              </a:ext>
            </a:extLst>
          </p:cNvPr>
          <p:cNvSpPr txBox="1"/>
          <p:nvPr/>
        </p:nvSpPr>
        <p:spPr>
          <a:xfrm>
            <a:off x="677575" y="3851471"/>
            <a:ext cx="6462721" cy="830997"/>
          </a:xfrm>
          <a:prstGeom prst="rect">
            <a:avLst/>
          </a:prstGeom>
          <a:noFill/>
        </p:spPr>
        <p:txBody>
          <a:bodyPr wrap="square" rtlCol="0">
            <a:spAutoFit/>
          </a:bodyPr>
          <a:lstStyle/>
          <a:p>
            <a:pPr algn="just"/>
            <a:r>
              <a:rPr lang="en-US" altLang="zh-CN" dirty="0"/>
              <a:t>Based on </a:t>
            </a:r>
            <a:r>
              <a:rPr lang="en-US" altLang="zh-CN" i="1" dirty="0"/>
              <a:t>d</a:t>
            </a:r>
            <a:r>
              <a:rPr lang="en-US" altLang="zh-CN" i="1" baseline="-25000" dirty="0"/>
              <a:t>i</a:t>
            </a:r>
            <a:r>
              <a:rPr lang="en-US" altLang="zh-CN" dirty="0"/>
              <a:t>, we can derive the formula of the geometric margin of </a:t>
            </a:r>
            <a:endParaRPr lang="zh-CN" altLang="en-US" dirty="0"/>
          </a:p>
        </p:txBody>
      </p:sp>
      <p:graphicFrame>
        <p:nvGraphicFramePr>
          <p:cNvPr id="42" name="对象 41"/>
          <p:cNvGraphicFramePr>
            <a:graphicFrameLocks noChangeAspect="1"/>
          </p:cNvGraphicFramePr>
          <p:nvPr>
            <p:extLst>
              <p:ext uri="{D42A27DB-BD31-4B8C-83A1-F6EECF244321}">
                <p14:modId xmlns:p14="http://schemas.microsoft.com/office/powerpoint/2010/main" val="2003604184"/>
              </p:ext>
            </p:extLst>
          </p:nvPr>
        </p:nvGraphicFramePr>
        <p:xfrm>
          <a:off x="3345027" y="4247897"/>
          <a:ext cx="890588" cy="482600"/>
        </p:xfrm>
        <a:graphic>
          <a:graphicData uri="http://schemas.openxmlformats.org/presentationml/2006/ole">
            <mc:AlternateContent xmlns:mc="http://schemas.openxmlformats.org/markup-compatibility/2006">
              <mc:Choice xmlns:v="urn:schemas-microsoft-com:vml" Requires="v">
                <p:oleObj spid="_x0000_s226476" name="Equation" r:id="rId13" imgW="406080" imgH="215640" progId="Equation.DSMT4">
                  <p:embed/>
                </p:oleObj>
              </mc:Choice>
              <mc:Fallback>
                <p:oleObj name="Equation" r:id="rId13" imgW="406080" imgH="215640" progId="Equation.DSMT4">
                  <p:embed/>
                  <p:pic>
                    <p:nvPicPr>
                      <p:cNvPr id="0" name=""/>
                      <p:cNvPicPr>
                        <a:picLocks noChangeAspect="1" noChangeArrowheads="1"/>
                      </p:cNvPicPr>
                      <p:nvPr/>
                    </p:nvPicPr>
                    <p:blipFill>
                      <a:blip r:embed="rId4"/>
                      <a:srcRect/>
                      <a:stretch>
                        <a:fillRect/>
                      </a:stretch>
                    </p:blipFill>
                    <p:spPr bwMode="auto">
                      <a:xfrm>
                        <a:off x="3345027" y="4247897"/>
                        <a:ext cx="890588" cy="482600"/>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807670870"/>
              </p:ext>
            </p:extLst>
          </p:nvPr>
        </p:nvGraphicFramePr>
        <p:xfrm>
          <a:off x="1492900" y="4855769"/>
          <a:ext cx="2077938" cy="1028750"/>
        </p:xfrm>
        <a:graphic>
          <a:graphicData uri="http://schemas.openxmlformats.org/presentationml/2006/ole">
            <mc:AlternateContent xmlns:mc="http://schemas.openxmlformats.org/markup-compatibility/2006">
              <mc:Choice xmlns:v="urn:schemas-microsoft-com:vml" Requires="v">
                <p:oleObj spid="_x0000_s226477" name="Equation" r:id="rId14" imgW="1117600" imgH="508000" progId="Equation.DSMT4">
                  <p:embed/>
                </p:oleObj>
              </mc:Choice>
              <mc:Fallback>
                <p:oleObj name="Equation" r:id="rId14" imgW="1117600" imgH="508000" progId="Equation.DSMT4">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92900" y="4855769"/>
                        <a:ext cx="2077938" cy="1028750"/>
                      </a:xfrm>
                      <a:prstGeom prst="rect">
                        <a:avLst/>
                      </a:prstGeom>
                      <a:noFill/>
                    </p:spPr>
                  </p:pic>
                </p:oleObj>
              </mc:Fallback>
            </mc:AlternateContent>
          </a:graphicData>
        </a:graphic>
      </p:graphicFrame>
      <p:sp>
        <p:nvSpPr>
          <p:cNvPr id="44" name="文本框 43">
            <a:extLst>
              <a:ext uri="{FF2B5EF4-FFF2-40B4-BE49-F238E27FC236}">
                <a16:creationId xmlns:a16="http://schemas.microsoft.com/office/drawing/2014/main" id="{19B56558-BFB8-4049-8AF3-07D49139F607}"/>
              </a:ext>
            </a:extLst>
          </p:cNvPr>
          <p:cNvSpPr txBox="1"/>
          <p:nvPr/>
        </p:nvSpPr>
        <p:spPr>
          <a:xfrm>
            <a:off x="4655199" y="5073674"/>
            <a:ext cx="6862045" cy="707886"/>
          </a:xfrm>
          <a:prstGeom prst="rect">
            <a:avLst/>
          </a:prstGeom>
          <a:solidFill>
            <a:srgbClr val="002060"/>
          </a:solidFill>
        </p:spPr>
        <p:txBody>
          <a:bodyPr wrap="square" rtlCol="0">
            <a:spAutoFit/>
          </a:bodyPr>
          <a:lstStyle/>
          <a:p>
            <a:pPr algn="just"/>
            <a:r>
              <a:rPr lang="en-US" altLang="zh-CN" sz="2000" dirty="0">
                <a:solidFill>
                  <a:srgbClr val="FFFF00"/>
                </a:solidFill>
              </a:rPr>
              <a:t>Do you notice the difference between the Euclidean distance and the geometric margin (from the data point to the hyperplane)?</a:t>
            </a:r>
            <a:endParaRPr lang="zh-CN" altLang="en-US" sz="2000" dirty="0">
              <a:solidFill>
                <a:srgbClr val="FFFF00"/>
              </a:solidFill>
            </a:endParaRPr>
          </a:p>
        </p:txBody>
      </p:sp>
      <p:sp>
        <p:nvSpPr>
          <p:cNvPr id="27" name="椭圆 26">
            <a:extLst>
              <a:ext uri="{FF2B5EF4-FFF2-40B4-BE49-F238E27FC236}">
                <a16:creationId xmlns:a16="http://schemas.microsoft.com/office/drawing/2014/main" id="{90114A9D-B4A2-446D-A0EC-772082882850}"/>
              </a:ext>
            </a:extLst>
          </p:cNvPr>
          <p:cNvSpPr/>
          <p:nvPr/>
        </p:nvSpPr>
        <p:spPr>
          <a:xfrm>
            <a:off x="8211835" y="4006450"/>
            <a:ext cx="72000" cy="7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62015"/>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Geometric margin</a:t>
            </a:r>
            <a:endParaRPr lang="zh-CN" altLang="en-US" sz="3000" dirty="0">
              <a:ea typeface="楷体" panose="02010609060101010101" pitchFamily="49" charset="-122"/>
              <a:cs typeface="Calibri" panose="020F0502020204030204" pitchFamily="34" charset="0"/>
            </a:endParaRPr>
          </a:p>
        </p:txBody>
      </p:sp>
      <p:sp>
        <p:nvSpPr>
          <p:cNvPr id="7" name="文本框 6">
            <a:extLst>
              <a:ext uri="{FF2B5EF4-FFF2-40B4-BE49-F238E27FC236}">
                <a16:creationId xmlns:a16="http://schemas.microsoft.com/office/drawing/2014/main" id="{DDDB9F3E-0FE1-4107-884F-BB857CC0776B}"/>
              </a:ext>
            </a:extLst>
          </p:cNvPr>
          <p:cNvSpPr txBox="1"/>
          <p:nvPr/>
        </p:nvSpPr>
        <p:spPr>
          <a:xfrm>
            <a:off x="677577" y="914400"/>
            <a:ext cx="10985687" cy="830997"/>
          </a:xfrm>
          <a:prstGeom prst="rect">
            <a:avLst/>
          </a:prstGeom>
          <a:noFill/>
        </p:spPr>
        <p:txBody>
          <a:bodyPr wrap="square" rtlCol="0">
            <a:spAutoFit/>
          </a:bodyPr>
          <a:lstStyle/>
          <a:p>
            <a:pPr algn="just"/>
            <a:r>
              <a:rPr lang="en-US" altLang="zh-CN" dirty="0"/>
              <a:t>Based on the geometric margins of the points, we can define the geometric margin of a hyperplane</a:t>
            </a:r>
            <a:endParaRPr lang="zh-CN" altLang="en-US" dirty="0"/>
          </a:p>
        </p:txBody>
      </p:sp>
      <p:sp>
        <p:nvSpPr>
          <p:cNvPr id="27" name="文本框 26">
            <a:extLst>
              <a:ext uri="{FF2B5EF4-FFF2-40B4-BE49-F238E27FC236}">
                <a16:creationId xmlns:a16="http://schemas.microsoft.com/office/drawing/2014/main" id="{AC4A55F3-1252-41C4-9B9D-C3ED89567378}"/>
              </a:ext>
            </a:extLst>
          </p:cNvPr>
          <p:cNvSpPr txBox="1"/>
          <p:nvPr/>
        </p:nvSpPr>
        <p:spPr>
          <a:xfrm>
            <a:off x="804672" y="1814706"/>
            <a:ext cx="10681312" cy="830997"/>
          </a:xfrm>
          <a:prstGeom prst="rect">
            <a:avLst/>
          </a:prstGeom>
          <a:noFill/>
        </p:spPr>
        <p:txBody>
          <a:bodyPr wrap="square" rtlCol="0">
            <a:spAutoFit/>
          </a:bodyPr>
          <a:lstStyle/>
          <a:p>
            <a:r>
              <a:rPr lang="en-US" altLang="zh-CN" b="1" dirty="0"/>
              <a:t>Definition 3</a:t>
            </a:r>
            <a:r>
              <a:rPr lang="en-US" altLang="zh-CN" dirty="0"/>
              <a:t>: Geometric margin of a hyperplane. For a training dataset     , the geometric margin of a hyperplane                     is, </a:t>
            </a:r>
            <a:endParaRPr lang="zh-CN" altLang="en-US" dirty="0"/>
          </a:p>
        </p:txBody>
      </p:sp>
      <p:sp>
        <p:nvSpPr>
          <p:cNvPr id="29" name="矩形 28">
            <a:extLst>
              <a:ext uri="{FF2B5EF4-FFF2-40B4-BE49-F238E27FC236}">
                <a16:creationId xmlns:a16="http://schemas.microsoft.com/office/drawing/2014/main" id="{3B0EECBD-1338-44AB-A0E3-DCF036767410}"/>
              </a:ext>
            </a:extLst>
          </p:cNvPr>
          <p:cNvSpPr/>
          <p:nvPr/>
        </p:nvSpPr>
        <p:spPr bwMode="auto">
          <a:xfrm>
            <a:off x="676655" y="1814706"/>
            <a:ext cx="11106849" cy="1840289"/>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43" name="对象 42"/>
          <p:cNvGraphicFramePr>
            <a:graphicFrameLocks noChangeAspect="1"/>
          </p:cNvGraphicFramePr>
          <p:nvPr>
            <p:extLst>
              <p:ext uri="{D42A27DB-BD31-4B8C-83A1-F6EECF244321}">
                <p14:modId xmlns:p14="http://schemas.microsoft.com/office/powerpoint/2010/main" val="186738326"/>
              </p:ext>
            </p:extLst>
          </p:nvPr>
        </p:nvGraphicFramePr>
        <p:xfrm>
          <a:off x="9596758" y="1944688"/>
          <a:ext cx="293687" cy="260350"/>
        </p:xfrm>
        <a:graphic>
          <a:graphicData uri="http://schemas.openxmlformats.org/presentationml/2006/ole">
            <mc:AlternateContent xmlns:mc="http://schemas.openxmlformats.org/markup-compatibility/2006">
              <mc:Choice xmlns:v="urn:schemas-microsoft-com:vml" Requires="v">
                <p:oleObj spid="_x0000_s182968" name="Equation" r:id="rId3" imgW="164880" imgH="139680" progId="Equation.DSMT4">
                  <p:embed/>
                </p:oleObj>
              </mc:Choice>
              <mc:Fallback>
                <p:oleObj name="Equation" r:id="rId3" imgW="164880" imgH="139680" progId="Equation.DSMT4">
                  <p:embed/>
                  <p:pic>
                    <p:nvPicPr>
                      <p:cNvPr id="0" name=""/>
                      <p:cNvPicPr>
                        <a:picLocks noChangeAspect="1" noChangeArrowheads="1"/>
                      </p:cNvPicPr>
                      <p:nvPr/>
                    </p:nvPicPr>
                    <p:blipFill>
                      <a:blip r:embed="rId4"/>
                      <a:srcRect/>
                      <a:stretch>
                        <a:fillRect/>
                      </a:stretch>
                    </p:blipFill>
                    <p:spPr bwMode="auto">
                      <a:xfrm>
                        <a:off x="9596758" y="1944688"/>
                        <a:ext cx="293687" cy="260350"/>
                      </a:xfrm>
                      <a:prstGeom prst="rect">
                        <a:avLst/>
                      </a:prstGeom>
                      <a:noFill/>
                    </p:spPr>
                  </p:pic>
                </p:oleObj>
              </mc:Fallback>
            </mc:AlternateContent>
          </a:graphicData>
        </a:graphic>
      </p:graphicFrame>
      <p:graphicFrame>
        <p:nvGraphicFramePr>
          <p:cNvPr id="46" name="对象 45"/>
          <p:cNvGraphicFramePr>
            <a:graphicFrameLocks noChangeAspect="1"/>
          </p:cNvGraphicFramePr>
          <p:nvPr>
            <p:extLst>
              <p:ext uri="{D42A27DB-BD31-4B8C-83A1-F6EECF244321}">
                <p14:modId xmlns:p14="http://schemas.microsoft.com/office/powerpoint/2010/main" val="1253394600"/>
              </p:ext>
            </p:extLst>
          </p:nvPr>
        </p:nvGraphicFramePr>
        <p:xfrm>
          <a:off x="5080289" y="2205237"/>
          <a:ext cx="1495425" cy="415925"/>
        </p:xfrm>
        <a:graphic>
          <a:graphicData uri="http://schemas.openxmlformats.org/presentationml/2006/ole">
            <mc:AlternateContent xmlns:mc="http://schemas.openxmlformats.org/markup-compatibility/2006">
              <mc:Choice xmlns:v="urn:schemas-microsoft-com:vml" Requires="v">
                <p:oleObj spid="_x0000_s182969" name="Equation" r:id="rId5" imgW="634680" imgH="177480" progId="Equation.DSMT4">
                  <p:embed/>
                </p:oleObj>
              </mc:Choice>
              <mc:Fallback>
                <p:oleObj name="Equation" r:id="rId5" imgW="634680" imgH="177480" progId="Equation.DSMT4">
                  <p:embed/>
                  <p:pic>
                    <p:nvPicPr>
                      <p:cNvPr id="0" name=""/>
                      <p:cNvPicPr>
                        <a:picLocks noChangeAspect="1" noChangeArrowheads="1"/>
                      </p:cNvPicPr>
                      <p:nvPr/>
                    </p:nvPicPr>
                    <p:blipFill>
                      <a:blip r:embed="rId6"/>
                      <a:srcRect/>
                      <a:stretch>
                        <a:fillRect/>
                      </a:stretch>
                    </p:blipFill>
                    <p:spPr bwMode="auto">
                      <a:xfrm>
                        <a:off x="5080289" y="2205237"/>
                        <a:ext cx="1495425" cy="415925"/>
                      </a:xfrm>
                      <a:prstGeom prst="rect">
                        <a:avLst/>
                      </a:prstGeom>
                      <a:noFill/>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340434912"/>
              </p:ext>
            </p:extLst>
          </p:nvPr>
        </p:nvGraphicFramePr>
        <p:xfrm>
          <a:off x="2626080" y="2654383"/>
          <a:ext cx="6457595" cy="1000612"/>
        </p:xfrm>
        <a:graphic>
          <a:graphicData uri="http://schemas.openxmlformats.org/presentationml/2006/ole">
            <mc:AlternateContent xmlns:mc="http://schemas.openxmlformats.org/markup-compatibility/2006">
              <mc:Choice xmlns:v="urn:schemas-microsoft-com:vml" Requires="v">
                <p:oleObj spid="_x0000_s182970" name="Equation" r:id="rId7" imgW="3568700" imgH="508000" progId="Equation.DSMT4">
                  <p:embed/>
                </p:oleObj>
              </mc:Choice>
              <mc:Fallback>
                <p:oleObj name="Equation" r:id="rId7" imgW="3568700" imgH="50800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6080" y="2654383"/>
                        <a:ext cx="6457595" cy="1000612"/>
                      </a:xfrm>
                      <a:prstGeom prst="rect">
                        <a:avLst/>
                      </a:prstGeom>
                      <a:noFill/>
                    </p:spPr>
                  </p:pic>
                </p:oleObj>
              </mc:Fallback>
            </mc:AlternateContent>
          </a:graphicData>
        </a:graphic>
      </p:graphicFrame>
      <p:grpSp>
        <p:nvGrpSpPr>
          <p:cNvPr id="2" name="组合 1"/>
          <p:cNvGrpSpPr/>
          <p:nvPr/>
        </p:nvGrpSpPr>
        <p:grpSpPr>
          <a:xfrm>
            <a:off x="1511557" y="3738322"/>
            <a:ext cx="8008655" cy="2652104"/>
            <a:chOff x="1511557" y="3738322"/>
            <a:chExt cx="8008655" cy="2652104"/>
          </a:xfrm>
        </p:grpSpPr>
        <p:sp>
          <p:nvSpPr>
            <p:cNvPr id="47" name="文本框 46">
              <a:extLst>
                <a:ext uri="{FF2B5EF4-FFF2-40B4-BE49-F238E27FC236}">
                  <a16:creationId xmlns:a16="http://schemas.microsoft.com/office/drawing/2014/main" id="{DDDB9F3E-0FE1-4107-884F-BB857CC0776B}"/>
                </a:ext>
              </a:extLst>
            </p:cNvPr>
            <p:cNvSpPr txBox="1"/>
            <p:nvPr/>
          </p:nvSpPr>
          <p:spPr>
            <a:xfrm>
              <a:off x="2114500" y="5990316"/>
              <a:ext cx="7188126" cy="400110"/>
            </a:xfrm>
            <a:prstGeom prst="rect">
              <a:avLst/>
            </a:prstGeom>
            <a:noFill/>
          </p:spPr>
          <p:txBody>
            <a:bodyPr wrap="square" rtlCol="0">
              <a:spAutoFit/>
            </a:bodyPr>
            <a:lstStyle/>
            <a:p>
              <a:pPr algn="just"/>
              <a:r>
                <a:rPr lang="en-US" altLang="zh-CN" sz="2000" dirty="0"/>
                <a:t>Why do we think </a:t>
              </a:r>
              <a:r>
                <a:rPr lang="en-US" altLang="zh-CN" sz="2000" i="1" dirty="0"/>
                <a:t>h</a:t>
              </a:r>
              <a:r>
                <a:rPr lang="en-US" altLang="zh-CN" sz="2000" baseline="-25000" dirty="0"/>
                <a:t>3</a:t>
              </a:r>
              <a:r>
                <a:rPr lang="en-US" altLang="zh-CN" sz="2000" dirty="0"/>
                <a:t> is the best? It has the largest geometric margin!</a:t>
              </a:r>
              <a:endParaRPr lang="zh-CN" altLang="en-US" sz="2000" dirty="0"/>
            </a:p>
          </p:txBody>
        </p:sp>
        <p:pic>
          <p:nvPicPr>
            <p:cNvPr id="48" name="图片 47"/>
            <p:cNvPicPr>
              <a:picLocks noChangeAspect="1"/>
            </p:cNvPicPr>
            <p:nvPr/>
          </p:nvPicPr>
          <p:blipFill>
            <a:blip r:embed="rId9"/>
            <a:stretch>
              <a:fillRect/>
            </a:stretch>
          </p:blipFill>
          <p:spPr>
            <a:xfrm>
              <a:off x="1511557" y="3738322"/>
              <a:ext cx="8008655" cy="2257502"/>
            </a:xfrm>
            <a:prstGeom prst="rect">
              <a:avLst/>
            </a:prstGeom>
          </p:spPr>
        </p:pic>
      </p:grpSp>
      <p:sp>
        <p:nvSpPr>
          <p:cNvPr id="49" name="下箭头 48"/>
          <p:cNvSpPr/>
          <p:nvPr/>
        </p:nvSpPr>
        <p:spPr bwMode="auto">
          <a:xfrm rot="16200000">
            <a:off x="10244430" y="5097174"/>
            <a:ext cx="219248" cy="927221"/>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114132148"/>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Hard-margin Support Vector Machine</a:t>
            </a:r>
            <a:endParaRPr lang="zh-CN" altLang="en-US" sz="3000" dirty="0">
              <a:ea typeface="楷体" panose="02010609060101010101" pitchFamily="49" charset="-122"/>
              <a:cs typeface="Calibri" panose="020F0502020204030204" pitchFamily="34" charset="0"/>
            </a:endParaRPr>
          </a:p>
        </p:txBody>
      </p:sp>
      <p:sp>
        <p:nvSpPr>
          <p:cNvPr id="5" name="文本框 4">
            <a:extLst>
              <a:ext uri="{FF2B5EF4-FFF2-40B4-BE49-F238E27FC236}">
                <a16:creationId xmlns:a16="http://schemas.microsoft.com/office/drawing/2014/main" id="{DDDB9F3E-0FE1-4107-884F-BB857CC0776B}"/>
              </a:ext>
            </a:extLst>
          </p:cNvPr>
          <p:cNvSpPr txBox="1"/>
          <p:nvPr/>
        </p:nvSpPr>
        <p:spPr>
          <a:xfrm>
            <a:off x="677577" y="914400"/>
            <a:ext cx="10985687" cy="830997"/>
          </a:xfrm>
          <a:prstGeom prst="rect">
            <a:avLst/>
          </a:prstGeom>
          <a:noFill/>
        </p:spPr>
        <p:txBody>
          <a:bodyPr wrap="square" rtlCol="0">
            <a:spAutoFit/>
          </a:bodyPr>
          <a:lstStyle/>
          <a:p>
            <a:pPr algn="just"/>
            <a:r>
              <a:rPr lang="en-US" altLang="zh-CN" dirty="0"/>
              <a:t>For a linearly separable dataset   , its optimal separating hyperplane (</a:t>
            </a:r>
            <a:r>
              <a:rPr lang="en-US" altLang="zh-CN" b="1" dirty="0"/>
              <a:t>w</a:t>
            </a:r>
            <a:r>
              <a:rPr lang="en-US" altLang="zh-CN" baseline="30000" dirty="0"/>
              <a:t>*</a:t>
            </a:r>
            <a:r>
              <a:rPr lang="en-US" altLang="zh-CN" dirty="0"/>
              <a:t>, </a:t>
            </a:r>
            <a:r>
              <a:rPr lang="en-US" altLang="zh-CN" i="1" dirty="0"/>
              <a:t>b</a:t>
            </a:r>
            <a:r>
              <a:rPr lang="en-US" altLang="zh-CN" baseline="30000" dirty="0"/>
              <a:t>*</a:t>
            </a:r>
            <a:r>
              <a:rPr lang="en-US" altLang="zh-CN" dirty="0"/>
              <a:t>) is the one having the largest geometric margin, i.e., </a:t>
            </a:r>
          </a:p>
        </p:txBody>
      </p:sp>
      <p:graphicFrame>
        <p:nvGraphicFramePr>
          <p:cNvPr id="6" name="对象 5"/>
          <p:cNvGraphicFramePr>
            <a:graphicFrameLocks noChangeAspect="1"/>
          </p:cNvGraphicFramePr>
          <p:nvPr>
            <p:extLst>
              <p:ext uri="{D42A27DB-BD31-4B8C-83A1-F6EECF244321}">
                <p14:modId xmlns:p14="http://schemas.microsoft.com/office/powerpoint/2010/main" val="4070764722"/>
              </p:ext>
            </p:extLst>
          </p:nvPr>
        </p:nvGraphicFramePr>
        <p:xfrm>
          <a:off x="4631052" y="995934"/>
          <a:ext cx="363537" cy="315912"/>
        </p:xfrm>
        <a:graphic>
          <a:graphicData uri="http://schemas.openxmlformats.org/presentationml/2006/ole">
            <mc:AlternateContent xmlns:mc="http://schemas.openxmlformats.org/markup-compatibility/2006">
              <mc:Choice xmlns:v="urn:schemas-microsoft-com:vml" Requires="v">
                <p:oleObj spid="_x0000_s181920" name="Equation" r:id="rId3" imgW="164880" imgH="139680" progId="Equation.DSMT4">
                  <p:embed/>
                </p:oleObj>
              </mc:Choice>
              <mc:Fallback>
                <p:oleObj name="Equation" r:id="rId3" imgW="164880" imgH="139680" progId="Equation.DSMT4">
                  <p:embed/>
                  <p:pic>
                    <p:nvPicPr>
                      <p:cNvPr id="0" name=""/>
                      <p:cNvPicPr>
                        <a:picLocks noChangeAspect="1" noChangeArrowheads="1"/>
                      </p:cNvPicPr>
                      <p:nvPr/>
                    </p:nvPicPr>
                    <p:blipFill>
                      <a:blip r:embed="rId4"/>
                      <a:srcRect/>
                      <a:stretch>
                        <a:fillRect/>
                      </a:stretch>
                    </p:blipFill>
                    <p:spPr bwMode="auto">
                      <a:xfrm>
                        <a:off x="4631052" y="995934"/>
                        <a:ext cx="363537" cy="315912"/>
                      </a:xfrm>
                      <a:prstGeom prst="rect">
                        <a:avLst/>
                      </a:prstGeom>
                      <a:noFill/>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35637055"/>
              </p:ext>
            </p:extLst>
          </p:nvPr>
        </p:nvGraphicFramePr>
        <p:xfrm>
          <a:off x="2099388" y="1729839"/>
          <a:ext cx="7893698" cy="1696453"/>
        </p:xfrm>
        <a:graphic>
          <a:graphicData uri="http://schemas.openxmlformats.org/presentationml/2006/ole">
            <mc:AlternateContent xmlns:mc="http://schemas.openxmlformats.org/markup-compatibility/2006">
              <mc:Choice xmlns:v="urn:schemas-microsoft-com:vml" Requires="v">
                <p:oleObj spid="_x0000_s181921" name="Equation" r:id="rId5" imgW="4191000" imgH="838200" progId="Equation.DSMT4">
                  <p:embed/>
                </p:oleObj>
              </mc:Choice>
              <mc:Fallback>
                <p:oleObj name="Equation" r:id="rId5" imgW="4191000" imgH="8382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9388" y="1729839"/>
                        <a:ext cx="7893698" cy="1696453"/>
                      </a:xfrm>
                      <a:prstGeom prst="rect">
                        <a:avLst/>
                      </a:prstGeom>
                      <a:noFill/>
                    </p:spPr>
                  </p:pic>
                </p:oleObj>
              </mc:Fallback>
            </mc:AlternateContent>
          </a:graphicData>
        </a:graphic>
      </p:graphicFrame>
      <p:sp>
        <p:nvSpPr>
          <p:cNvPr id="9" name="文本框 8">
            <a:extLst>
              <a:ext uri="{FF2B5EF4-FFF2-40B4-BE49-F238E27FC236}">
                <a16:creationId xmlns:a16="http://schemas.microsoft.com/office/drawing/2014/main" id="{DDDB9F3E-0FE1-4107-884F-BB857CC0776B}"/>
              </a:ext>
            </a:extLst>
          </p:cNvPr>
          <p:cNvSpPr txBox="1"/>
          <p:nvPr/>
        </p:nvSpPr>
        <p:spPr>
          <a:xfrm>
            <a:off x="677576" y="3398833"/>
            <a:ext cx="10985687" cy="830997"/>
          </a:xfrm>
          <a:prstGeom prst="rect">
            <a:avLst/>
          </a:prstGeom>
          <a:noFill/>
        </p:spPr>
        <p:txBody>
          <a:bodyPr wrap="square" rtlCol="0">
            <a:spAutoFit/>
          </a:bodyPr>
          <a:lstStyle/>
          <a:p>
            <a:pPr algn="just"/>
            <a:r>
              <a:rPr lang="en-US" altLang="zh-CN" dirty="0"/>
              <a:t>where the constraint indicates that the desired hyperplane at first should be a separating hyperplane </a:t>
            </a:r>
          </a:p>
        </p:txBody>
      </p:sp>
      <p:grpSp>
        <p:nvGrpSpPr>
          <p:cNvPr id="2" name="组合 1"/>
          <p:cNvGrpSpPr/>
          <p:nvPr/>
        </p:nvGrpSpPr>
        <p:grpSpPr>
          <a:xfrm>
            <a:off x="677578" y="4226672"/>
            <a:ext cx="7251985" cy="1986962"/>
            <a:chOff x="677578" y="4226672"/>
            <a:chExt cx="7251985" cy="1986962"/>
          </a:xfrm>
        </p:grpSpPr>
        <p:sp>
          <p:nvSpPr>
            <p:cNvPr id="10" name="文本框 9">
              <a:extLst>
                <a:ext uri="{FF2B5EF4-FFF2-40B4-BE49-F238E27FC236}">
                  <a16:creationId xmlns:a16="http://schemas.microsoft.com/office/drawing/2014/main" id="{DDDB9F3E-0FE1-4107-884F-BB857CC0776B}"/>
                </a:ext>
              </a:extLst>
            </p:cNvPr>
            <p:cNvSpPr txBox="1"/>
            <p:nvPr/>
          </p:nvSpPr>
          <p:spPr>
            <a:xfrm>
              <a:off x="677578" y="4226672"/>
              <a:ext cx="6283940" cy="461665"/>
            </a:xfrm>
            <a:prstGeom prst="rect">
              <a:avLst/>
            </a:prstGeom>
            <a:noFill/>
          </p:spPr>
          <p:txBody>
            <a:bodyPr wrap="square" rtlCol="0">
              <a:spAutoFit/>
            </a:bodyPr>
            <a:lstStyle/>
            <a:p>
              <a:pPr algn="just"/>
              <a:r>
                <a:rPr lang="en-US" altLang="zh-CN" dirty="0"/>
                <a:t>The above problem can be reformulated as,</a:t>
              </a:r>
            </a:p>
          </p:txBody>
        </p:sp>
        <p:graphicFrame>
          <p:nvGraphicFramePr>
            <p:cNvPr id="8" name="对象 7"/>
            <p:cNvGraphicFramePr>
              <a:graphicFrameLocks noChangeAspect="1"/>
            </p:cNvGraphicFramePr>
            <p:nvPr>
              <p:extLst>
                <p:ext uri="{D42A27DB-BD31-4B8C-83A1-F6EECF244321}">
                  <p14:modId xmlns:p14="http://schemas.microsoft.com/office/powerpoint/2010/main" val="2763801017"/>
                </p:ext>
              </p:extLst>
            </p:nvPr>
          </p:nvGraphicFramePr>
          <p:xfrm>
            <a:off x="3265488" y="4767421"/>
            <a:ext cx="4664075" cy="1446213"/>
          </p:xfrm>
          <a:graphic>
            <a:graphicData uri="http://schemas.openxmlformats.org/presentationml/2006/ole">
              <mc:AlternateContent xmlns:mc="http://schemas.openxmlformats.org/markup-compatibility/2006">
                <mc:Choice xmlns:v="urn:schemas-microsoft-com:vml" Requires="v">
                  <p:oleObj spid="_x0000_s181922" name="Equation" r:id="rId7" imgW="2247840" imgH="711000" progId="Equation.DSMT4">
                    <p:embed/>
                  </p:oleObj>
                </mc:Choice>
                <mc:Fallback>
                  <p:oleObj name="Equation" r:id="rId7" imgW="2247840" imgH="711000" progId="Equation.DSMT4">
                    <p:embed/>
                    <p:pic>
                      <p:nvPicPr>
                        <p:cNvPr id="0" name="Object 7"/>
                        <p:cNvPicPr>
                          <a:picLocks noChangeAspect="1" noChangeArrowheads="1"/>
                        </p:cNvPicPr>
                        <p:nvPr/>
                      </p:nvPicPr>
                      <p:blipFill>
                        <a:blip r:embed="rId8"/>
                        <a:srcRect/>
                        <a:stretch>
                          <a:fillRect/>
                        </a:stretch>
                      </p:blipFill>
                      <p:spPr bwMode="auto">
                        <a:xfrm>
                          <a:off x="3265488" y="4767421"/>
                          <a:ext cx="4664075" cy="1446213"/>
                        </a:xfrm>
                        <a:prstGeom prst="rect">
                          <a:avLst/>
                        </a:prstGeom>
                        <a:noFill/>
                      </p:spPr>
                    </p:pic>
                  </p:oleObj>
                </mc:Fallback>
              </mc:AlternateContent>
            </a:graphicData>
          </a:graphic>
        </p:graphicFrame>
      </p:grpSp>
    </p:spTree>
    <p:extLst>
      <p:ext uri="{BB962C8B-B14F-4D97-AF65-F5344CB8AC3E}">
        <p14:creationId xmlns:p14="http://schemas.microsoft.com/office/powerpoint/2010/main" val="3460730199"/>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Hard-margin Support Vector Machine</a:t>
            </a:r>
            <a:endParaRPr lang="zh-CN" altLang="en-US" sz="3000" dirty="0">
              <a:ea typeface="楷体" panose="02010609060101010101" pitchFamily="49" charset="-122"/>
              <a:cs typeface="Calibri" panose="020F0502020204030204" pitchFamily="34" charset="0"/>
            </a:endParaRPr>
          </a:p>
        </p:txBody>
      </p:sp>
      <p:sp>
        <p:nvSpPr>
          <p:cNvPr id="11" name="文本框 10">
            <a:extLst>
              <a:ext uri="{FF2B5EF4-FFF2-40B4-BE49-F238E27FC236}">
                <a16:creationId xmlns:a16="http://schemas.microsoft.com/office/drawing/2014/main" id="{AC4A55F3-1252-41C4-9B9D-C3ED89567378}"/>
              </a:ext>
            </a:extLst>
          </p:cNvPr>
          <p:cNvSpPr txBox="1"/>
          <p:nvPr/>
        </p:nvSpPr>
        <p:spPr>
          <a:xfrm>
            <a:off x="804672" y="946959"/>
            <a:ext cx="10681312" cy="1200329"/>
          </a:xfrm>
          <a:prstGeom prst="rect">
            <a:avLst/>
          </a:prstGeom>
          <a:noFill/>
        </p:spPr>
        <p:txBody>
          <a:bodyPr wrap="square" rtlCol="0">
            <a:spAutoFit/>
          </a:bodyPr>
          <a:lstStyle/>
          <a:p>
            <a:pPr algn="just"/>
            <a:r>
              <a:rPr lang="en-US" altLang="zh-CN" b="1" dirty="0"/>
              <a:t>Definition 4</a:t>
            </a:r>
            <a:r>
              <a:rPr lang="en-US" altLang="zh-CN" dirty="0"/>
              <a:t>: Hard-margin SVM. Suppose that the training dataset       is linearly separable. The classification approach identifying the optimal separating hyperplane by solving the following problem is called the </a:t>
            </a:r>
            <a:r>
              <a:rPr lang="en-US" altLang="zh-CN" b="1" dirty="0">
                <a:solidFill>
                  <a:srgbClr val="C00000"/>
                </a:solidFill>
              </a:rPr>
              <a:t>hard-margin SVM</a:t>
            </a:r>
            <a:r>
              <a:rPr lang="en-US" altLang="zh-CN" dirty="0"/>
              <a:t>,</a:t>
            </a:r>
            <a:endParaRPr lang="zh-CN" altLang="en-US" dirty="0"/>
          </a:p>
        </p:txBody>
      </p:sp>
      <p:sp>
        <p:nvSpPr>
          <p:cNvPr id="12" name="矩形 11">
            <a:extLst>
              <a:ext uri="{FF2B5EF4-FFF2-40B4-BE49-F238E27FC236}">
                <a16:creationId xmlns:a16="http://schemas.microsoft.com/office/drawing/2014/main" id="{3B0EECBD-1338-44AB-A0E3-DCF036767410}"/>
              </a:ext>
            </a:extLst>
          </p:cNvPr>
          <p:cNvSpPr/>
          <p:nvPr/>
        </p:nvSpPr>
        <p:spPr bwMode="auto">
          <a:xfrm>
            <a:off x="676655" y="946959"/>
            <a:ext cx="11106849" cy="2563395"/>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1105412572"/>
              </p:ext>
            </p:extLst>
          </p:nvPr>
        </p:nvGraphicFramePr>
        <p:xfrm>
          <a:off x="9606190" y="1070181"/>
          <a:ext cx="293687" cy="260350"/>
        </p:xfrm>
        <a:graphic>
          <a:graphicData uri="http://schemas.openxmlformats.org/presentationml/2006/ole">
            <mc:AlternateContent xmlns:mc="http://schemas.openxmlformats.org/markup-compatibility/2006">
              <mc:Choice xmlns:v="urn:schemas-microsoft-com:vml" Requires="v">
                <p:oleObj spid="_x0000_s184180" name="Equation" r:id="rId3" imgW="164880" imgH="139680" progId="Equation.DSMT4">
                  <p:embed/>
                </p:oleObj>
              </mc:Choice>
              <mc:Fallback>
                <p:oleObj name="Equation" r:id="rId3" imgW="164880" imgH="139680" progId="Equation.DSMT4">
                  <p:embed/>
                  <p:pic>
                    <p:nvPicPr>
                      <p:cNvPr id="0" name=""/>
                      <p:cNvPicPr>
                        <a:picLocks noChangeAspect="1" noChangeArrowheads="1"/>
                      </p:cNvPicPr>
                      <p:nvPr/>
                    </p:nvPicPr>
                    <p:blipFill>
                      <a:blip r:embed="rId4"/>
                      <a:srcRect/>
                      <a:stretch>
                        <a:fillRect/>
                      </a:stretch>
                    </p:blipFill>
                    <p:spPr bwMode="auto">
                      <a:xfrm>
                        <a:off x="9606190" y="1070181"/>
                        <a:ext cx="293687" cy="260350"/>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647152622"/>
              </p:ext>
            </p:extLst>
          </p:nvPr>
        </p:nvGraphicFramePr>
        <p:xfrm>
          <a:off x="3813290" y="2064141"/>
          <a:ext cx="4664075" cy="1446213"/>
        </p:xfrm>
        <a:graphic>
          <a:graphicData uri="http://schemas.openxmlformats.org/presentationml/2006/ole">
            <mc:AlternateContent xmlns:mc="http://schemas.openxmlformats.org/markup-compatibility/2006">
              <mc:Choice xmlns:v="urn:schemas-microsoft-com:vml" Requires="v">
                <p:oleObj spid="_x0000_s184181" name="Equation" r:id="rId5" imgW="2247840" imgH="711000" progId="Equation.DSMT4">
                  <p:embed/>
                </p:oleObj>
              </mc:Choice>
              <mc:Fallback>
                <p:oleObj name="Equation" r:id="rId5" imgW="2247840" imgH="711000" progId="Equation.DSMT4">
                  <p:embed/>
                  <p:pic>
                    <p:nvPicPr>
                      <p:cNvPr id="0" name=""/>
                      <p:cNvPicPr>
                        <a:picLocks noChangeAspect="1" noChangeArrowheads="1"/>
                      </p:cNvPicPr>
                      <p:nvPr/>
                    </p:nvPicPr>
                    <p:blipFill>
                      <a:blip r:embed="rId6"/>
                      <a:srcRect/>
                      <a:stretch>
                        <a:fillRect/>
                      </a:stretch>
                    </p:blipFill>
                    <p:spPr bwMode="auto">
                      <a:xfrm>
                        <a:off x="3813290" y="2064141"/>
                        <a:ext cx="4664075" cy="1446213"/>
                      </a:xfrm>
                      <a:prstGeom prst="rect">
                        <a:avLst/>
                      </a:prstGeom>
                      <a:noFill/>
                    </p:spPr>
                  </p:pic>
                </p:oleObj>
              </mc:Fallback>
            </mc:AlternateContent>
          </a:graphicData>
        </a:graphic>
      </p:graphicFrame>
      <p:sp>
        <p:nvSpPr>
          <p:cNvPr id="17" name="文本框 16">
            <a:extLst>
              <a:ext uri="{FF2B5EF4-FFF2-40B4-BE49-F238E27FC236}">
                <a16:creationId xmlns:a16="http://schemas.microsoft.com/office/drawing/2014/main" id="{DDDB9F3E-0FE1-4107-884F-BB857CC0776B}"/>
              </a:ext>
            </a:extLst>
          </p:cNvPr>
          <p:cNvSpPr txBox="1"/>
          <p:nvPr/>
        </p:nvSpPr>
        <p:spPr>
          <a:xfrm>
            <a:off x="677577" y="3704156"/>
            <a:ext cx="10985687" cy="830997"/>
          </a:xfrm>
          <a:prstGeom prst="rect">
            <a:avLst/>
          </a:prstGeom>
          <a:noFill/>
        </p:spPr>
        <p:txBody>
          <a:bodyPr wrap="square" rtlCol="0">
            <a:spAutoFit/>
          </a:bodyPr>
          <a:lstStyle/>
          <a:p>
            <a:pPr algn="just"/>
            <a:r>
              <a:rPr lang="en-US" altLang="zh-CN" dirty="0"/>
              <a:t>“Hard-margin” means that for every training sample, we require that its geometric margin should be </a:t>
            </a:r>
          </a:p>
        </p:txBody>
      </p:sp>
      <p:graphicFrame>
        <p:nvGraphicFramePr>
          <p:cNvPr id="18" name="对象 17"/>
          <p:cNvGraphicFramePr>
            <a:graphicFrameLocks noChangeAspect="1"/>
          </p:cNvGraphicFramePr>
          <p:nvPr>
            <p:extLst>
              <p:ext uri="{D42A27DB-BD31-4B8C-83A1-F6EECF244321}">
                <p14:modId xmlns:p14="http://schemas.microsoft.com/office/powerpoint/2010/main" val="3434921182"/>
              </p:ext>
            </p:extLst>
          </p:nvPr>
        </p:nvGraphicFramePr>
        <p:xfrm>
          <a:off x="2973614" y="4138792"/>
          <a:ext cx="1079500" cy="412750"/>
        </p:xfrm>
        <a:graphic>
          <a:graphicData uri="http://schemas.openxmlformats.org/presentationml/2006/ole">
            <mc:AlternateContent xmlns:mc="http://schemas.openxmlformats.org/markup-compatibility/2006">
              <mc:Choice xmlns:v="urn:schemas-microsoft-com:vml" Requires="v">
                <p:oleObj spid="_x0000_s184182" name="Equation" r:id="rId7" imgW="520560" imgH="203040" progId="Equation.DSMT4">
                  <p:embed/>
                </p:oleObj>
              </mc:Choice>
              <mc:Fallback>
                <p:oleObj name="Equation" r:id="rId7" imgW="520560" imgH="203040" progId="Equation.DSMT4">
                  <p:embed/>
                  <p:pic>
                    <p:nvPicPr>
                      <p:cNvPr id="0" name=""/>
                      <p:cNvPicPr>
                        <a:picLocks noChangeAspect="1" noChangeArrowheads="1"/>
                      </p:cNvPicPr>
                      <p:nvPr/>
                    </p:nvPicPr>
                    <p:blipFill>
                      <a:blip r:embed="rId8"/>
                      <a:srcRect/>
                      <a:stretch>
                        <a:fillRect/>
                      </a:stretch>
                    </p:blipFill>
                    <p:spPr bwMode="auto">
                      <a:xfrm>
                        <a:off x="2973614" y="4138792"/>
                        <a:ext cx="1079500" cy="412750"/>
                      </a:xfrm>
                      <a:prstGeom prst="rect">
                        <a:avLst/>
                      </a:prstGeom>
                      <a:noFill/>
                    </p:spPr>
                  </p:pic>
                </p:oleObj>
              </mc:Fallback>
            </mc:AlternateContent>
          </a:graphicData>
        </a:graphic>
      </p:graphicFrame>
      <p:sp>
        <p:nvSpPr>
          <p:cNvPr id="19" name="文本框 18">
            <a:extLst>
              <a:ext uri="{FF2B5EF4-FFF2-40B4-BE49-F238E27FC236}">
                <a16:creationId xmlns:a16="http://schemas.microsoft.com/office/drawing/2014/main" id="{DDDB9F3E-0FE1-4107-884F-BB857CC0776B}"/>
              </a:ext>
            </a:extLst>
          </p:cNvPr>
          <p:cNvSpPr txBox="1"/>
          <p:nvPr/>
        </p:nvSpPr>
        <p:spPr>
          <a:xfrm>
            <a:off x="677577" y="4687553"/>
            <a:ext cx="10985687" cy="1569660"/>
          </a:xfrm>
          <a:prstGeom prst="rect">
            <a:avLst/>
          </a:prstGeom>
          <a:noFill/>
        </p:spPr>
        <p:txBody>
          <a:bodyPr wrap="square" rtlCol="0">
            <a:spAutoFit/>
          </a:bodyPr>
          <a:lstStyle/>
          <a:p>
            <a:pPr algn="just"/>
            <a:r>
              <a:rPr lang="en-US" altLang="zh-CN" dirty="0"/>
              <a:t>When we get the optimal separating hyperplane (</a:t>
            </a:r>
            <a:r>
              <a:rPr lang="en-US" altLang="zh-CN" b="1" dirty="0"/>
              <a:t>w</a:t>
            </a:r>
            <a:r>
              <a:rPr lang="en-US" altLang="zh-CN" baseline="30000" dirty="0"/>
              <a:t>*</a:t>
            </a:r>
            <a:r>
              <a:rPr lang="en-US" altLang="zh-CN" dirty="0"/>
              <a:t>, </a:t>
            </a:r>
            <a:r>
              <a:rPr lang="en-US" altLang="zh-CN" i="1" dirty="0"/>
              <a:t>b</a:t>
            </a:r>
            <a:r>
              <a:rPr lang="en-US" altLang="zh-CN" baseline="30000" dirty="0"/>
              <a:t>*</a:t>
            </a:r>
            <a:r>
              <a:rPr lang="en-US" altLang="zh-CN" dirty="0"/>
              <a:t>), if the sample (</a:t>
            </a:r>
            <a:r>
              <a:rPr lang="en-US" altLang="zh-CN" b="1" dirty="0" err="1"/>
              <a:t>x</a:t>
            </a:r>
            <a:r>
              <a:rPr lang="en-US" altLang="zh-CN" i="1" baseline="-25000" dirty="0" err="1"/>
              <a:t>k</a:t>
            </a:r>
            <a:r>
              <a:rPr lang="en-US" altLang="zh-CN" dirty="0"/>
              <a:t>, </a:t>
            </a:r>
            <a:r>
              <a:rPr lang="en-US" altLang="zh-CN" i="1" dirty="0" err="1"/>
              <a:t>y</a:t>
            </a:r>
            <a:r>
              <a:rPr lang="en-US" altLang="zh-CN" i="1" baseline="-25000" dirty="0" err="1"/>
              <a:t>k</a:t>
            </a:r>
            <a:r>
              <a:rPr lang="en-US" altLang="zh-CN" dirty="0"/>
              <a:t>) satisfies,</a:t>
            </a:r>
          </a:p>
          <a:p>
            <a:pPr algn="just"/>
            <a:endParaRPr lang="en-US" altLang="zh-CN" dirty="0"/>
          </a:p>
          <a:p>
            <a:pPr algn="just"/>
            <a:endParaRPr lang="en-US" altLang="zh-CN" dirty="0"/>
          </a:p>
          <a:p>
            <a:pPr algn="just"/>
            <a:r>
              <a:rPr lang="en-US" altLang="zh-CN" dirty="0"/>
              <a:t>it is the </a:t>
            </a:r>
            <a:r>
              <a:rPr lang="en-US" altLang="zh-CN" b="1" dirty="0">
                <a:solidFill>
                  <a:srgbClr val="C00000"/>
                </a:solidFill>
              </a:rPr>
              <a:t>supporting vector </a:t>
            </a:r>
            <a:r>
              <a:rPr lang="en-US" altLang="zh-CN" dirty="0"/>
              <a:t>for the hyperplane (</a:t>
            </a:r>
            <a:r>
              <a:rPr lang="en-US" altLang="zh-CN" b="1" dirty="0"/>
              <a:t>w</a:t>
            </a:r>
            <a:r>
              <a:rPr lang="en-US" altLang="zh-CN" baseline="30000" dirty="0"/>
              <a:t>*</a:t>
            </a:r>
            <a:r>
              <a:rPr lang="en-US" altLang="zh-CN" dirty="0"/>
              <a:t>, </a:t>
            </a:r>
            <a:r>
              <a:rPr lang="en-US" altLang="zh-CN" i="1" dirty="0"/>
              <a:t>b</a:t>
            </a:r>
            <a:r>
              <a:rPr lang="en-US" altLang="zh-CN" baseline="30000" dirty="0"/>
              <a:t>*</a:t>
            </a:r>
            <a:r>
              <a:rPr lang="en-US" altLang="zh-CN" dirty="0"/>
              <a:t>)</a:t>
            </a:r>
          </a:p>
        </p:txBody>
      </p:sp>
      <p:graphicFrame>
        <p:nvGraphicFramePr>
          <p:cNvPr id="20" name="对象 19"/>
          <p:cNvGraphicFramePr>
            <a:graphicFrameLocks noChangeAspect="1"/>
          </p:cNvGraphicFramePr>
          <p:nvPr>
            <p:extLst>
              <p:ext uri="{D42A27DB-BD31-4B8C-83A1-F6EECF244321}">
                <p14:modId xmlns:p14="http://schemas.microsoft.com/office/powerpoint/2010/main" val="3439163540"/>
              </p:ext>
            </p:extLst>
          </p:nvPr>
        </p:nvGraphicFramePr>
        <p:xfrm>
          <a:off x="5135563" y="5185459"/>
          <a:ext cx="2424112" cy="568325"/>
        </p:xfrm>
        <a:graphic>
          <a:graphicData uri="http://schemas.openxmlformats.org/presentationml/2006/ole">
            <mc:AlternateContent xmlns:mc="http://schemas.openxmlformats.org/markup-compatibility/2006">
              <mc:Choice xmlns:v="urn:schemas-microsoft-com:vml" Requires="v">
                <p:oleObj spid="_x0000_s184183" name="Equation" r:id="rId9" imgW="1168200" imgH="279360" progId="Equation.DSMT4">
                  <p:embed/>
                </p:oleObj>
              </mc:Choice>
              <mc:Fallback>
                <p:oleObj name="Equation" r:id="rId9" imgW="1168200" imgH="279360" progId="Equation.DSMT4">
                  <p:embed/>
                  <p:pic>
                    <p:nvPicPr>
                      <p:cNvPr id="0" name=""/>
                      <p:cNvPicPr>
                        <a:picLocks noChangeAspect="1" noChangeArrowheads="1"/>
                      </p:cNvPicPr>
                      <p:nvPr/>
                    </p:nvPicPr>
                    <p:blipFill>
                      <a:blip r:embed="rId10"/>
                      <a:srcRect/>
                      <a:stretch>
                        <a:fillRect/>
                      </a:stretch>
                    </p:blipFill>
                    <p:spPr bwMode="auto">
                      <a:xfrm>
                        <a:off x="5135563" y="5185459"/>
                        <a:ext cx="2424112" cy="568325"/>
                      </a:xfrm>
                      <a:prstGeom prst="rect">
                        <a:avLst/>
                      </a:prstGeom>
                      <a:noFill/>
                    </p:spPr>
                  </p:pic>
                </p:oleObj>
              </mc:Fallback>
            </mc:AlternateContent>
          </a:graphicData>
        </a:graphic>
      </p:graphicFrame>
      <p:sp>
        <p:nvSpPr>
          <p:cNvPr id="21" name="文本框 20">
            <a:extLst>
              <a:ext uri="{FF2B5EF4-FFF2-40B4-BE49-F238E27FC236}">
                <a16:creationId xmlns:a16="http://schemas.microsoft.com/office/drawing/2014/main" id="{DDDB9F3E-0FE1-4107-884F-BB857CC0776B}"/>
              </a:ext>
            </a:extLst>
          </p:cNvPr>
          <p:cNvSpPr txBox="1"/>
          <p:nvPr/>
        </p:nvSpPr>
        <p:spPr>
          <a:xfrm>
            <a:off x="10393851" y="2523299"/>
            <a:ext cx="1204097" cy="461665"/>
          </a:xfrm>
          <a:prstGeom prst="rect">
            <a:avLst/>
          </a:prstGeom>
          <a:noFill/>
        </p:spPr>
        <p:txBody>
          <a:bodyPr wrap="square" rtlCol="0">
            <a:spAutoFit/>
          </a:bodyPr>
          <a:lstStyle/>
          <a:p>
            <a:pPr algn="just"/>
            <a:r>
              <a:rPr lang="en-US" altLang="zh-CN" b="1" dirty="0"/>
              <a:t>(Eq. 1)</a:t>
            </a:r>
          </a:p>
        </p:txBody>
      </p:sp>
    </p:spTree>
    <p:extLst>
      <p:ext uri="{BB962C8B-B14F-4D97-AF65-F5344CB8AC3E}">
        <p14:creationId xmlns:p14="http://schemas.microsoft.com/office/powerpoint/2010/main" val="3520967631"/>
      </p:ext>
    </p:extLst>
  </p:cSld>
  <p:clrMapOvr>
    <a:masterClrMapping/>
  </p:clrMapOvr>
  <p:transition advTm="12526"/>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Hard-margin Support Vector Machine</a:t>
            </a:r>
            <a:endParaRPr lang="zh-CN" altLang="en-US" sz="3000" dirty="0">
              <a:ea typeface="楷体" panose="02010609060101010101" pitchFamily="49" charset="-122"/>
              <a:cs typeface="Calibri" panose="020F0502020204030204" pitchFamily="34" charset="0"/>
            </a:endParaRPr>
          </a:p>
        </p:txBody>
      </p:sp>
      <p:sp>
        <p:nvSpPr>
          <p:cNvPr id="11" name="文本框 10">
            <a:extLst>
              <a:ext uri="{FF2B5EF4-FFF2-40B4-BE49-F238E27FC236}">
                <a16:creationId xmlns:a16="http://schemas.microsoft.com/office/drawing/2014/main" id="{AC4A55F3-1252-41C4-9B9D-C3ED89567378}"/>
              </a:ext>
            </a:extLst>
          </p:cNvPr>
          <p:cNvSpPr txBox="1"/>
          <p:nvPr/>
        </p:nvSpPr>
        <p:spPr>
          <a:xfrm>
            <a:off x="804672" y="909635"/>
            <a:ext cx="10681312" cy="830997"/>
          </a:xfrm>
          <a:prstGeom prst="rect">
            <a:avLst/>
          </a:prstGeom>
          <a:noFill/>
        </p:spPr>
        <p:txBody>
          <a:bodyPr wrap="square" rtlCol="0">
            <a:spAutoFit/>
          </a:bodyPr>
          <a:lstStyle/>
          <a:p>
            <a:pPr algn="just"/>
            <a:r>
              <a:rPr lang="en-US" altLang="zh-CN" b="1" dirty="0"/>
              <a:t>Proposition 1</a:t>
            </a:r>
            <a:r>
              <a:rPr lang="en-US" altLang="zh-CN" dirty="0"/>
              <a:t>: The problem for solving the hard-margin SVM (Eq. 1) is a convex quadratic program problem.</a:t>
            </a:r>
            <a:endParaRPr lang="zh-CN" altLang="en-US" dirty="0"/>
          </a:p>
        </p:txBody>
      </p:sp>
      <p:sp>
        <p:nvSpPr>
          <p:cNvPr id="12" name="矩形 11">
            <a:extLst>
              <a:ext uri="{FF2B5EF4-FFF2-40B4-BE49-F238E27FC236}">
                <a16:creationId xmlns:a16="http://schemas.microsoft.com/office/drawing/2014/main" id="{3B0EECBD-1338-44AB-A0E3-DCF036767410}"/>
              </a:ext>
            </a:extLst>
          </p:cNvPr>
          <p:cNvSpPr/>
          <p:nvPr/>
        </p:nvSpPr>
        <p:spPr bwMode="auto">
          <a:xfrm>
            <a:off x="676655" y="909636"/>
            <a:ext cx="11106849" cy="863556"/>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3549081485"/>
              </p:ext>
            </p:extLst>
          </p:nvPr>
        </p:nvGraphicFramePr>
        <p:xfrm>
          <a:off x="3113497" y="1765554"/>
          <a:ext cx="4239025" cy="1314416"/>
        </p:xfrm>
        <a:graphic>
          <a:graphicData uri="http://schemas.openxmlformats.org/presentationml/2006/ole">
            <mc:AlternateContent xmlns:mc="http://schemas.openxmlformats.org/markup-compatibility/2006">
              <mc:Choice xmlns:v="urn:schemas-microsoft-com:vml" Requires="v">
                <p:oleObj spid="_x0000_s232510" name="Equation" r:id="rId3" imgW="2247840" imgH="711000" progId="Equation.DSMT4">
                  <p:embed/>
                </p:oleObj>
              </mc:Choice>
              <mc:Fallback>
                <p:oleObj name="Equation" r:id="rId3" imgW="2247840" imgH="711000" progId="Equation.DSMT4">
                  <p:embed/>
                  <p:pic>
                    <p:nvPicPr>
                      <p:cNvPr id="0" name=""/>
                      <p:cNvPicPr>
                        <a:picLocks noChangeAspect="1" noChangeArrowheads="1"/>
                      </p:cNvPicPr>
                      <p:nvPr/>
                    </p:nvPicPr>
                    <p:blipFill>
                      <a:blip r:embed="rId4"/>
                      <a:srcRect/>
                      <a:stretch>
                        <a:fillRect/>
                      </a:stretch>
                    </p:blipFill>
                    <p:spPr bwMode="auto">
                      <a:xfrm>
                        <a:off x="3113497" y="1765554"/>
                        <a:ext cx="4239025" cy="1314416"/>
                      </a:xfrm>
                      <a:prstGeom prst="rect">
                        <a:avLst/>
                      </a:prstGeom>
                      <a:noFill/>
                    </p:spPr>
                  </p:pic>
                </p:oleObj>
              </mc:Fallback>
            </mc:AlternateContent>
          </a:graphicData>
        </a:graphic>
      </p:graphicFrame>
      <p:sp>
        <p:nvSpPr>
          <p:cNvPr id="14" name="文本框 13">
            <a:extLst>
              <a:ext uri="{FF2B5EF4-FFF2-40B4-BE49-F238E27FC236}">
                <a16:creationId xmlns:a16="http://schemas.microsoft.com/office/drawing/2014/main" id="{AC4A55F3-1252-41C4-9B9D-C3ED89567378}"/>
              </a:ext>
            </a:extLst>
          </p:cNvPr>
          <p:cNvSpPr txBox="1"/>
          <p:nvPr/>
        </p:nvSpPr>
        <p:spPr>
          <a:xfrm>
            <a:off x="676655" y="3222789"/>
            <a:ext cx="10681312" cy="461665"/>
          </a:xfrm>
          <a:prstGeom prst="rect">
            <a:avLst/>
          </a:prstGeom>
          <a:noFill/>
        </p:spPr>
        <p:txBody>
          <a:bodyPr wrap="square" rtlCol="0">
            <a:spAutoFit/>
          </a:bodyPr>
          <a:lstStyle/>
          <a:p>
            <a:pPr algn="just"/>
            <a:r>
              <a:rPr lang="en-US" altLang="zh-CN" dirty="0"/>
              <a:t>Denote by             . Then,                                   ,</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2546727910"/>
              </p:ext>
            </p:extLst>
          </p:nvPr>
        </p:nvGraphicFramePr>
        <p:xfrm>
          <a:off x="2094689" y="3122386"/>
          <a:ext cx="849160" cy="737118"/>
        </p:xfrm>
        <a:graphic>
          <a:graphicData uri="http://schemas.openxmlformats.org/presentationml/2006/ole">
            <mc:AlternateContent xmlns:mc="http://schemas.openxmlformats.org/markup-compatibility/2006">
              <mc:Choice xmlns:v="urn:schemas-microsoft-com:vml" Requires="v">
                <p:oleObj spid="_x0000_s232511" name="Equation" r:id="rId5" imgW="469696" imgH="393529" progId="Equation.DSMT4">
                  <p:embed/>
                </p:oleObj>
              </mc:Choice>
              <mc:Fallback>
                <p:oleObj name="Equation" r:id="rId5" imgW="469696" imgH="393529"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4689" y="3122386"/>
                        <a:ext cx="849160" cy="737118"/>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31212437"/>
              </p:ext>
            </p:extLst>
          </p:nvPr>
        </p:nvGraphicFramePr>
        <p:xfrm>
          <a:off x="3915934" y="3053671"/>
          <a:ext cx="2503527" cy="871524"/>
        </p:xfrm>
        <a:graphic>
          <a:graphicData uri="http://schemas.openxmlformats.org/presentationml/2006/ole">
            <mc:AlternateContent xmlns:mc="http://schemas.openxmlformats.org/markup-compatibility/2006">
              <mc:Choice xmlns:v="urn:schemas-microsoft-com:vml" Requires="v">
                <p:oleObj spid="_x0000_s232512" name="Equation" r:id="rId7" imgW="1206500" imgH="419100" progId="Equation.DSMT4">
                  <p:embed/>
                </p:oleObj>
              </mc:Choice>
              <mc:Fallback>
                <p:oleObj name="Equation" r:id="rId7" imgW="1206500" imgH="4191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5934" y="3053671"/>
                        <a:ext cx="2503527" cy="871524"/>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07689375"/>
              </p:ext>
            </p:extLst>
          </p:nvPr>
        </p:nvGraphicFramePr>
        <p:xfrm>
          <a:off x="6761726" y="3205244"/>
          <a:ext cx="4133760" cy="526115"/>
        </p:xfrm>
        <a:graphic>
          <a:graphicData uri="http://schemas.openxmlformats.org/presentationml/2006/ole">
            <mc:AlternateContent xmlns:mc="http://schemas.openxmlformats.org/markup-compatibility/2006">
              <mc:Choice xmlns:v="urn:schemas-microsoft-com:vml" Requires="v">
                <p:oleObj spid="_x0000_s232513" name="Equation" r:id="rId9" imgW="1955800" imgH="241300" progId="Equation.DSMT4">
                  <p:embed/>
                </p:oleObj>
              </mc:Choice>
              <mc:Fallback>
                <p:oleObj name="Equation" r:id="rId9" imgW="1955800" imgH="2413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1726" y="3205244"/>
                        <a:ext cx="4133760" cy="526115"/>
                      </a:xfrm>
                      <a:prstGeom prst="rect">
                        <a:avLst/>
                      </a:prstGeom>
                      <a:noFill/>
                    </p:spPr>
                  </p:pic>
                </p:oleObj>
              </mc:Fallback>
            </mc:AlternateContent>
          </a:graphicData>
        </a:graphic>
      </p:graphicFrame>
      <p:sp>
        <p:nvSpPr>
          <p:cNvPr id="21" name="文本框 20">
            <a:extLst>
              <a:ext uri="{FF2B5EF4-FFF2-40B4-BE49-F238E27FC236}">
                <a16:creationId xmlns:a16="http://schemas.microsoft.com/office/drawing/2014/main" id="{DDDB9F3E-0FE1-4107-884F-BB857CC0776B}"/>
              </a:ext>
            </a:extLst>
          </p:cNvPr>
          <p:cNvSpPr txBox="1"/>
          <p:nvPr/>
        </p:nvSpPr>
        <p:spPr>
          <a:xfrm>
            <a:off x="9691388" y="2252679"/>
            <a:ext cx="1204097" cy="461665"/>
          </a:xfrm>
          <a:prstGeom prst="rect">
            <a:avLst/>
          </a:prstGeom>
          <a:noFill/>
        </p:spPr>
        <p:txBody>
          <a:bodyPr wrap="square" rtlCol="0">
            <a:spAutoFit/>
          </a:bodyPr>
          <a:lstStyle/>
          <a:p>
            <a:pPr algn="just"/>
            <a:r>
              <a:rPr lang="en-US" altLang="zh-CN" b="1" dirty="0"/>
              <a:t>(Eq. 1)</a:t>
            </a:r>
          </a:p>
        </p:txBody>
      </p:sp>
      <p:sp>
        <p:nvSpPr>
          <p:cNvPr id="23" name="文本框 22">
            <a:extLst>
              <a:ext uri="{FF2B5EF4-FFF2-40B4-BE49-F238E27FC236}">
                <a16:creationId xmlns:a16="http://schemas.microsoft.com/office/drawing/2014/main" id="{AC4A55F3-1252-41C4-9B9D-C3ED89567378}"/>
              </a:ext>
            </a:extLst>
          </p:cNvPr>
          <p:cNvSpPr txBox="1"/>
          <p:nvPr/>
        </p:nvSpPr>
        <p:spPr>
          <a:xfrm>
            <a:off x="670929" y="3860641"/>
            <a:ext cx="4778149" cy="461665"/>
          </a:xfrm>
          <a:prstGeom prst="rect">
            <a:avLst/>
          </a:prstGeom>
          <a:noFill/>
        </p:spPr>
        <p:txBody>
          <a:bodyPr wrap="square" rtlCol="0">
            <a:spAutoFit/>
          </a:bodyPr>
          <a:lstStyle/>
          <a:p>
            <a:pPr algn="just"/>
            <a:r>
              <a:rPr lang="en-US" altLang="zh-CN" dirty="0"/>
              <a:t>Eq. 1 can be reformulated as,</a:t>
            </a: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760982819"/>
              </p:ext>
            </p:extLst>
          </p:nvPr>
        </p:nvGraphicFramePr>
        <p:xfrm>
          <a:off x="3029522" y="4296565"/>
          <a:ext cx="4778770" cy="1410024"/>
        </p:xfrm>
        <a:graphic>
          <a:graphicData uri="http://schemas.openxmlformats.org/presentationml/2006/ole">
            <mc:AlternateContent xmlns:mc="http://schemas.openxmlformats.org/markup-compatibility/2006">
              <mc:Choice xmlns:v="urn:schemas-microsoft-com:vml" Requires="v">
                <p:oleObj spid="_x0000_s232514" name="Equation" r:id="rId11" imgW="2540000" imgH="762000" progId="Equation.DSMT4">
                  <p:embed/>
                </p:oleObj>
              </mc:Choice>
              <mc:Fallback>
                <p:oleObj name="Equation" r:id="rId11" imgW="2540000" imgH="762000" progId="Equation.DSMT4">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9522" y="4296565"/>
                        <a:ext cx="4778770" cy="1410024"/>
                      </a:xfrm>
                      <a:prstGeom prst="rect">
                        <a:avLst/>
                      </a:prstGeom>
                      <a:noFill/>
                    </p:spPr>
                  </p:pic>
                </p:oleObj>
              </mc:Fallback>
            </mc:AlternateContent>
          </a:graphicData>
        </a:graphic>
      </p:graphicFrame>
      <p:sp>
        <p:nvSpPr>
          <p:cNvPr id="24" name="文本框 23">
            <a:extLst>
              <a:ext uri="{FF2B5EF4-FFF2-40B4-BE49-F238E27FC236}">
                <a16:creationId xmlns:a16="http://schemas.microsoft.com/office/drawing/2014/main" id="{DDDB9F3E-0FE1-4107-884F-BB857CC0776B}"/>
              </a:ext>
            </a:extLst>
          </p:cNvPr>
          <p:cNvSpPr txBox="1"/>
          <p:nvPr/>
        </p:nvSpPr>
        <p:spPr>
          <a:xfrm>
            <a:off x="9691387" y="4892005"/>
            <a:ext cx="1204097" cy="461665"/>
          </a:xfrm>
          <a:prstGeom prst="rect">
            <a:avLst/>
          </a:prstGeom>
          <a:noFill/>
        </p:spPr>
        <p:txBody>
          <a:bodyPr wrap="square" rtlCol="0">
            <a:spAutoFit/>
          </a:bodyPr>
          <a:lstStyle/>
          <a:p>
            <a:pPr algn="just"/>
            <a:r>
              <a:rPr lang="en-US" altLang="zh-CN" b="1" dirty="0"/>
              <a:t>(Eq. 2)</a:t>
            </a:r>
          </a:p>
        </p:txBody>
      </p:sp>
      <p:sp>
        <p:nvSpPr>
          <p:cNvPr id="25" name="文本框 24">
            <a:extLst>
              <a:ext uri="{FF2B5EF4-FFF2-40B4-BE49-F238E27FC236}">
                <a16:creationId xmlns:a16="http://schemas.microsoft.com/office/drawing/2014/main" id="{AC4A55F3-1252-41C4-9B9D-C3ED89567378}"/>
              </a:ext>
            </a:extLst>
          </p:cNvPr>
          <p:cNvSpPr txBox="1"/>
          <p:nvPr/>
        </p:nvSpPr>
        <p:spPr>
          <a:xfrm>
            <a:off x="676655" y="5810130"/>
            <a:ext cx="10809329" cy="461665"/>
          </a:xfrm>
          <a:prstGeom prst="rect">
            <a:avLst/>
          </a:prstGeom>
          <a:noFill/>
        </p:spPr>
        <p:txBody>
          <a:bodyPr wrap="square" rtlCol="0">
            <a:spAutoFit/>
          </a:bodyPr>
          <a:lstStyle/>
          <a:p>
            <a:pPr algn="just"/>
            <a:r>
              <a:rPr lang="en-US" altLang="zh-CN" dirty="0"/>
              <a:t>According to Def. 13 in Lecture 9, Eq. 2 is a convex quadratic program problem</a:t>
            </a:r>
            <a:endParaRPr lang="zh-CN" altLang="en-US" dirty="0"/>
          </a:p>
        </p:txBody>
      </p:sp>
    </p:spTree>
    <p:extLst>
      <p:ext uri="{BB962C8B-B14F-4D97-AF65-F5344CB8AC3E}">
        <p14:creationId xmlns:p14="http://schemas.microsoft.com/office/powerpoint/2010/main" val="1185176507"/>
      </p:ext>
    </p:extLst>
  </p:cSld>
  <p:clrMapOvr>
    <a:masterClrMapping/>
  </p:clrMapOvr>
  <p:transition advTm="12526"/>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Hard-margin Support Vector Machine</a:t>
            </a:r>
            <a:endParaRPr lang="zh-CN" altLang="en-US" sz="3000" dirty="0">
              <a:ea typeface="楷体" panose="02010609060101010101" pitchFamily="49" charset="-122"/>
              <a:cs typeface="Calibri" panose="020F0502020204030204" pitchFamily="34" charset="0"/>
            </a:endParaRPr>
          </a:p>
        </p:txBody>
      </p:sp>
      <p:sp>
        <p:nvSpPr>
          <p:cNvPr id="14" name="文本框 13">
            <a:extLst>
              <a:ext uri="{FF2B5EF4-FFF2-40B4-BE49-F238E27FC236}">
                <a16:creationId xmlns:a16="http://schemas.microsoft.com/office/drawing/2014/main" id="{AC4A55F3-1252-41C4-9B9D-C3ED89567378}"/>
              </a:ext>
            </a:extLst>
          </p:cNvPr>
          <p:cNvSpPr txBox="1"/>
          <p:nvPr/>
        </p:nvSpPr>
        <p:spPr>
          <a:xfrm>
            <a:off x="676655" y="1672113"/>
            <a:ext cx="10681312" cy="830997"/>
          </a:xfrm>
          <a:prstGeom prst="rect">
            <a:avLst/>
          </a:prstGeom>
          <a:noFill/>
        </p:spPr>
        <p:txBody>
          <a:bodyPr wrap="square" rtlCol="0">
            <a:spAutoFit/>
          </a:bodyPr>
          <a:lstStyle/>
          <a:p>
            <a:pPr algn="just"/>
            <a:r>
              <a:rPr lang="en-US" altLang="zh-CN" b="1" dirty="0"/>
              <a:t>Example: </a:t>
            </a:r>
          </a:p>
          <a:p>
            <a:pPr algn="just"/>
            <a:r>
              <a:rPr lang="en-US" altLang="zh-CN" dirty="0"/>
              <a:t>     The ‘</a:t>
            </a:r>
            <a:r>
              <a:rPr lang="en-US" altLang="zh-CN" dirty="0" err="1"/>
              <a:t>quadprog</a:t>
            </a:r>
            <a:r>
              <a:rPr lang="en-US" altLang="zh-CN" dirty="0"/>
              <a:t>’ routine in </a:t>
            </a:r>
            <a:r>
              <a:rPr lang="en-US" altLang="zh-CN" dirty="0" err="1"/>
              <a:t>matlab</a:t>
            </a:r>
            <a:endParaRPr lang="zh-CN" altLang="en-US" dirty="0"/>
          </a:p>
        </p:txBody>
      </p:sp>
      <p:sp>
        <p:nvSpPr>
          <p:cNvPr id="25" name="文本框 24">
            <a:extLst>
              <a:ext uri="{FF2B5EF4-FFF2-40B4-BE49-F238E27FC236}">
                <a16:creationId xmlns:a16="http://schemas.microsoft.com/office/drawing/2014/main" id="{AC4A55F3-1252-41C4-9B9D-C3ED89567378}"/>
              </a:ext>
            </a:extLst>
          </p:cNvPr>
          <p:cNvSpPr txBox="1"/>
          <p:nvPr/>
        </p:nvSpPr>
        <p:spPr>
          <a:xfrm>
            <a:off x="676655" y="874238"/>
            <a:ext cx="10893304" cy="830997"/>
          </a:xfrm>
          <a:prstGeom prst="rect">
            <a:avLst/>
          </a:prstGeom>
          <a:noFill/>
        </p:spPr>
        <p:txBody>
          <a:bodyPr wrap="square" rtlCol="0">
            <a:spAutoFit/>
          </a:bodyPr>
          <a:lstStyle/>
          <a:p>
            <a:pPr algn="just"/>
            <a:r>
              <a:rPr lang="en-US" altLang="zh-CN" dirty="0"/>
              <a:t>Since the problem of hard-margin SVM is a convex quadratic program problem, it can be solved by using standard packages for solving convex quadratic program problems</a:t>
            </a:r>
            <a:endParaRPr lang="zh-CN" altLang="en-US" dirty="0"/>
          </a:p>
        </p:txBody>
      </p:sp>
      <p:pic>
        <p:nvPicPr>
          <p:cNvPr id="2" name="图片 1"/>
          <p:cNvPicPr>
            <a:picLocks noChangeAspect="1"/>
          </p:cNvPicPr>
          <p:nvPr/>
        </p:nvPicPr>
        <p:blipFill rotWithShape="1">
          <a:blip r:embed="rId2"/>
          <a:srcRect l="18291" t="26803" r="40306" b="20544"/>
          <a:stretch/>
        </p:blipFill>
        <p:spPr>
          <a:xfrm>
            <a:off x="764174" y="2493941"/>
            <a:ext cx="5409349" cy="3869535"/>
          </a:xfrm>
          <a:prstGeom prst="rect">
            <a:avLst/>
          </a:prstGeom>
          <a:ln>
            <a:solidFill>
              <a:srgbClr val="7030A0"/>
            </a:solidFill>
          </a:ln>
        </p:spPr>
      </p:pic>
      <p:sp>
        <p:nvSpPr>
          <p:cNvPr id="17" name="文本框 16">
            <a:extLst>
              <a:ext uri="{FF2B5EF4-FFF2-40B4-BE49-F238E27FC236}">
                <a16:creationId xmlns:a16="http://schemas.microsoft.com/office/drawing/2014/main" id="{AC4A55F3-1252-41C4-9B9D-C3ED89567378}"/>
              </a:ext>
            </a:extLst>
          </p:cNvPr>
          <p:cNvSpPr txBox="1"/>
          <p:nvPr/>
        </p:nvSpPr>
        <p:spPr>
          <a:xfrm>
            <a:off x="6606272" y="3492830"/>
            <a:ext cx="5355571" cy="1200329"/>
          </a:xfrm>
          <a:prstGeom prst="rect">
            <a:avLst/>
          </a:prstGeom>
          <a:noFill/>
        </p:spPr>
        <p:txBody>
          <a:bodyPr wrap="square" rtlCol="0">
            <a:spAutoFit/>
          </a:bodyPr>
          <a:lstStyle/>
          <a:p>
            <a:pPr algn="just"/>
            <a:r>
              <a:rPr lang="en-US" altLang="zh-CN" dirty="0"/>
              <a:t>By exploring the special characteristics of SVM, more efficient algorithms, based on duality, have been designed</a:t>
            </a:r>
            <a:endParaRPr lang="zh-CN" altLang="en-US" dirty="0"/>
          </a:p>
        </p:txBody>
      </p:sp>
    </p:spTree>
    <p:extLst>
      <p:ext uri="{BB962C8B-B14F-4D97-AF65-F5344CB8AC3E}">
        <p14:creationId xmlns:p14="http://schemas.microsoft.com/office/powerpoint/2010/main" val="2854617044"/>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Hard-margin SVM solver based on duality</a:t>
            </a:r>
            <a:endParaRPr lang="zh-CN" altLang="en-US" sz="3000" dirty="0">
              <a:ea typeface="楷体" panose="02010609060101010101" pitchFamily="49" charset="-122"/>
              <a:cs typeface="Calibri" panose="020F0502020204030204" pitchFamily="34" charset="0"/>
            </a:endParaRPr>
          </a:p>
        </p:txBody>
      </p:sp>
      <p:sp>
        <p:nvSpPr>
          <p:cNvPr id="7" name="文本框 6">
            <a:extLst>
              <a:ext uri="{FF2B5EF4-FFF2-40B4-BE49-F238E27FC236}">
                <a16:creationId xmlns:a16="http://schemas.microsoft.com/office/drawing/2014/main" id="{AC4A55F3-1252-41C4-9B9D-C3ED89567378}"/>
              </a:ext>
            </a:extLst>
          </p:cNvPr>
          <p:cNvSpPr txBox="1"/>
          <p:nvPr/>
        </p:nvSpPr>
        <p:spPr>
          <a:xfrm>
            <a:off x="802631" y="880257"/>
            <a:ext cx="10823312" cy="461665"/>
          </a:xfrm>
          <a:prstGeom prst="rect">
            <a:avLst/>
          </a:prstGeom>
          <a:noFill/>
        </p:spPr>
        <p:txBody>
          <a:bodyPr wrap="square" rtlCol="0">
            <a:spAutoFit/>
          </a:bodyPr>
          <a:lstStyle/>
          <a:p>
            <a:pPr algn="just"/>
            <a:r>
              <a:rPr lang="en-US" altLang="zh-CN" dirty="0"/>
              <a:t>The primal problem,</a:t>
            </a:r>
            <a:endParaRPr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1543931253"/>
              </p:ext>
            </p:extLst>
          </p:nvPr>
        </p:nvGraphicFramePr>
        <p:xfrm>
          <a:off x="3169201" y="1244195"/>
          <a:ext cx="4838700" cy="1314450"/>
        </p:xfrm>
        <a:graphic>
          <a:graphicData uri="http://schemas.openxmlformats.org/presentationml/2006/ole">
            <mc:AlternateContent xmlns:mc="http://schemas.openxmlformats.org/markup-compatibility/2006">
              <mc:Choice xmlns:v="urn:schemas-microsoft-com:vml" Requires="v">
                <p:oleObj spid="_x0000_s186086" name="Equation" r:id="rId3" imgW="2565360" imgH="711000" progId="Equation.DSMT4">
                  <p:embed/>
                </p:oleObj>
              </mc:Choice>
              <mc:Fallback>
                <p:oleObj name="Equation" r:id="rId3" imgW="2565360" imgH="711000" progId="Equation.DSMT4">
                  <p:embed/>
                  <p:pic>
                    <p:nvPicPr>
                      <p:cNvPr id="0" name=""/>
                      <p:cNvPicPr>
                        <a:picLocks noChangeAspect="1" noChangeArrowheads="1"/>
                      </p:cNvPicPr>
                      <p:nvPr/>
                    </p:nvPicPr>
                    <p:blipFill>
                      <a:blip r:embed="rId4"/>
                      <a:srcRect/>
                      <a:stretch>
                        <a:fillRect/>
                      </a:stretch>
                    </p:blipFill>
                    <p:spPr bwMode="auto">
                      <a:xfrm>
                        <a:off x="3169201" y="1244195"/>
                        <a:ext cx="4838700" cy="1314450"/>
                      </a:xfrm>
                      <a:prstGeom prst="rect">
                        <a:avLst/>
                      </a:prstGeom>
                      <a:noFill/>
                    </p:spPr>
                  </p:pic>
                </p:oleObj>
              </mc:Fallback>
            </mc:AlternateContent>
          </a:graphicData>
        </a:graphic>
      </p:graphicFrame>
      <p:sp>
        <p:nvSpPr>
          <p:cNvPr id="9" name="文本框 8">
            <a:extLst>
              <a:ext uri="{FF2B5EF4-FFF2-40B4-BE49-F238E27FC236}">
                <a16:creationId xmlns:a16="http://schemas.microsoft.com/office/drawing/2014/main" id="{DDDB9F3E-0FE1-4107-884F-BB857CC0776B}"/>
              </a:ext>
            </a:extLst>
          </p:cNvPr>
          <p:cNvSpPr txBox="1"/>
          <p:nvPr/>
        </p:nvSpPr>
        <p:spPr>
          <a:xfrm>
            <a:off x="9113221" y="1746739"/>
            <a:ext cx="1204097" cy="461665"/>
          </a:xfrm>
          <a:prstGeom prst="rect">
            <a:avLst/>
          </a:prstGeom>
          <a:noFill/>
        </p:spPr>
        <p:txBody>
          <a:bodyPr wrap="square" rtlCol="0">
            <a:spAutoFit/>
          </a:bodyPr>
          <a:lstStyle/>
          <a:p>
            <a:pPr algn="just"/>
            <a:r>
              <a:rPr lang="en-US" altLang="zh-CN" b="1" dirty="0"/>
              <a:t>(Eq. 1)</a:t>
            </a:r>
          </a:p>
        </p:txBody>
      </p:sp>
      <p:sp>
        <p:nvSpPr>
          <p:cNvPr id="10" name="文本框 9">
            <a:extLst>
              <a:ext uri="{FF2B5EF4-FFF2-40B4-BE49-F238E27FC236}">
                <a16:creationId xmlns:a16="http://schemas.microsoft.com/office/drawing/2014/main" id="{AC4A55F3-1252-41C4-9B9D-C3ED89567378}"/>
              </a:ext>
            </a:extLst>
          </p:cNvPr>
          <p:cNvSpPr txBox="1"/>
          <p:nvPr/>
        </p:nvSpPr>
        <p:spPr>
          <a:xfrm>
            <a:off x="802631" y="2552149"/>
            <a:ext cx="6437924" cy="461665"/>
          </a:xfrm>
          <a:prstGeom prst="rect">
            <a:avLst/>
          </a:prstGeom>
          <a:noFill/>
        </p:spPr>
        <p:txBody>
          <a:bodyPr wrap="square" rtlCol="0">
            <a:spAutoFit/>
          </a:bodyPr>
          <a:lstStyle/>
          <a:p>
            <a:pPr algn="just"/>
            <a:r>
              <a:rPr lang="en-US" altLang="zh-CN" dirty="0"/>
              <a:t>Its </a:t>
            </a:r>
            <a:r>
              <a:rPr lang="en-US" altLang="zh-CN" dirty="0" err="1"/>
              <a:t>Lagrangian</a:t>
            </a:r>
            <a:r>
              <a:rPr lang="en-US" altLang="zh-CN" dirty="0"/>
              <a:t> (Def. 14 of Lecture 9) is,</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532476382"/>
              </p:ext>
            </p:extLst>
          </p:nvPr>
        </p:nvGraphicFramePr>
        <p:xfrm>
          <a:off x="1441806" y="3001051"/>
          <a:ext cx="10246983" cy="853790"/>
        </p:xfrm>
        <a:graphic>
          <a:graphicData uri="http://schemas.openxmlformats.org/presentationml/2006/ole">
            <mc:AlternateContent xmlns:mc="http://schemas.openxmlformats.org/markup-compatibility/2006">
              <mc:Choice xmlns:v="urn:schemas-microsoft-com:vml" Requires="v">
                <p:oleObj spid="_x0000_s186087" name="Equation" r:id="rId5" imgW="5079960" imgH="431640" progId="Equation.DSMT4">
                  <p:embed/>
                </p:oleObj>
              </mc:Choice>
              <mc:Fallback>
                <p:oleObj name="Equation" r:id="rId5" imgW="5079960" imgH="431640" progId="Equation.DSMT4">
                  <p:embed/>
                  <p:pic>
                    <p:nvPicPr>
                      <p:cNvPr id="0" name="Object 3"/>
                      <p:cNvPicPr>
                        <a:picLocks noChangeAspect="1" noChangeArrowheads="1"/>
                      </p:cNvPicPr>
                      <p:nvPr/>
                    </p:nvPicPr>
                    <p:blipFill>
                      <a:blip r:embed="rId6"/>
                      <a:srcRect/>
                      <a:stretch>
                        <a:fillRect/>
                      </a:stretch>
                    </p:blipFill>
                    <p:spPr bwMode="auto">
                      <a:xfrm>
                        <a:off x="1441806" y="3001051"/>
                        <a:ext cx="10246983" cy="853790"/>
                      </a:xfrm>
                      <a:prstGeom prst="rect">
                        <a:avLst/>
                      </a:prstGeom>
                      <a:noFill/>
                    </p:spPr>
                  </p:pic>
                </p:oleObj>
              </mc:Fallback>
            </mc:AlternateContent>
          </a:graphicData>
        </a:graphic>
      </p:graphicFrame>
      <p:sp>
        <p:nvSpPr>
          <p:cNvPr id="13" name="文本框 12">
            <a:extLst>
              <a:ext uri="{FF2B5EF4-FFF2-40B4-BE49-F238E27FC236}">
                <a16:creationId xmlns:a16="http://schemas.microsoft.com/office/drawing/2014/main" id="{AC4A55F3-1252-41C4-9B9D-C3ED89567378}"/>
              </a:ext>
            </a:extLst>
          </p:cNvPr>
          <p:cNvSpPr txBox="1"/>
          <p:nvPr/>
        </p:nvSpPr>
        <p:spPr>
          <a:xfrm>
            <a:off x="805741" y="4568199"/>
            <a:ext cx="7498504" cy="461665"/>
          </a:xfrm>
          <a:prstGeom prst="rect">
            <a:avLst/>
          </a:prstGeom>
          <a:noFill/>
        </p:spPr>
        <p:txBody>
          <a:bodyPr wrap="square" rtlCol="0">
            <a:spAutoFit/>
          </a:bodyPr>
          <a:lstStyle/>
          <a:p>
            <a:pPr algn="just"/>
            <a:r>
              <a:rPr lang="en-US" altLang="zh-CN" dirty="0"/>
              <a:t>The dual problem  (Def. 16 of Lecture 9) of Eq. 1 is,</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1360002024"/>
              </p:ext>
            </p:extLst>
          </p:nvPr>
        </p:nvGraphicFramePr>
        <p:xfrm>
          <a:off x="3573624" y="5101693"/>
          <a:ext cx="3603553" cy="1159682"/>
        </p:xfrm>
        <a:graphic>
          <a:graphicData uri="http://schemas.openxmlformats.org/presentationml/2006/ole">
            <mc:AlternateContent xmlns:mc="http://schemas.openxmlformats.org/markup-compatibility/2006">
              <mc:Choice xmlns:v="urn:schemas-microsoft-com:vml" Requires="v">
                <p:oleObj spid="_x0000_s186088" name="Equation" r:id="rId7" imgW="1816100" imgH="609600" progId="Equation.DSMT4">
                  <p:embed/>
                </p:oleObj>
              </mc:Choice>
              <mc:Fallback>
                <p:oleObj name="Equation" r:id="rId7" imgW="1816100" imgH="6096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3624" y="5101693"/>
                        <a:ext cx="3603553" cy="1159682"/>
                      </a:xfrm>
                      <a:prstGeom prst="rect">
                        <a:avLst/>
                      </a:prstGeom>
                      <a:noFill/>
                    </p:spPr>
                  </p:pic>
                </p:oleObj>
              </mc:Fallback>
            </mc:AlternateContent>
          </a:graphicData>
        </a:graphic>
      </p:graphicFrame>
      <p:sp>
        <p:nvSpPr>
          <p:cNvPr id="16" name="文本框 15">
            <a:extLst>
              <a:ext uri="{FF2B5EF4-FFF2-40B4-BE49-F238E27FC236}">
                <a16:creationId xmlns:a16="http://schemas.microsoft.com/office/drawing/2014/main" id="{DDDB9F3E-0FE1-4107-884F-BB857CC0776B}"/>
              </a:ext>
            </a:extLst>
          </p:cNvPr>
          <p:cNvSpPr txBox="1"/>
          <p:nvPr/>
        </p:nvSpPr>
        <p:spPr>
          <a:xfrm>
            <a:off x="9134987" y="5188790"/>
            <a:ext cx="1204097" cy="461665"/>
          </a:xfrm>
          <a:prstGeom prst="rect">
            <a:avLst/>
          </a:prstGeom>
          <a:noFill/>
        </p:spPr>
        <p:txBody>
          <a:bodyPr wrap="square" rtlCol="0">
            <a:spAutoFit/>
          </a:bodyPr>
          <a:lstStyle/>
          <a:p>
            <a:pPr algn="just"/>
            <a:r>
              <a:rPr lang="en-US" altLang="zh-CN" b="1" dirty="0"/>
              <a:t>(Eq. 3)</a:t>
            </a:r>
          </a:p>
        </p:txBody>
      </p:sp>
      <p:sp>
        <p:nvSpPr>
          <p:cNvPr id="11" name="文本框 10">
            <a:extLst>
              <a:ext uri="{FF2B5EF4-FFF2-40B4-BE49-F238E27FC236}">
                <a16:creationId xmlns:a16="http://schemas.microsoft.com/office/drawing/2014/main" id="{AC4A55F3-1252-41C4-9B9D-C3ED89567378}"/>
              </a:ext>
            </a:extLst>
          </p:cNvPr>
          <p:cNvSpPr txBox="1"/>
          <p:nvPr/>
        </p:nvSpPr>
        <p:spPr>
          <a:xfrm>
            <a:off x="794241" y="3883853"/>
            <a:ext cx="7498504" cy="461665"/>
          </a:xfrm>
          <a:prstGeom prst="rect">
            <a:avLst/>
          </a:prstGeom>
          <a:noFill/>
        </p:spPr>
        <p:txBody>
          <a:bodyPr wrap="square" rtlCol="0">
            <a:spAutoFit/>
          </a:bodyPr>
          <a:lstStyle/>
          <a:p>
            <a:pPr algn="just"/>
            <a:r>
              <a:rPr lang="en-US" altLang="zh-CN" dirty="0"/>
              <a:t>where</a:t>
            </a:r>
            <a:endParaRPr lang="zh-CN" altLang="en-US" dirty="0"/>
          </a:p>
        </p:txBody>
      </p:sp>
      <p:graphicFrame>
        <p:nvGraphicFramePr>
          <p:cNvPr id="12" name="对象 11"/>
          <p:cNvGraphicFramePr>
            <a:graphicFrameLocks noChangeAspect="1"/>
          </p:cNvGraphicFramePr>
          <p:nvPr>
            <p:extLst>
              <p:ext uri="{D42A27DB-BD31-4B8C-83A1-F6EECF244321}">
                <p14:modId xmlns:p14="http://schemas.microsoft.com/office/powerpoint/2010/main" val="2729619931"/>
              </p:ext>
            </p:extLst>
          </p:nvPr>
        </p:nvGraphicFramePr>
        <p:xfrm>
          <a:off x="1715738" y="3853879"/>
          <a:ext cx="2454275" cy="563562"/>
        </p:xfrm>
        <a:graphic>
          <a:graphicData uri="http://schemas.openxmlformats.org/presentationml/2006/ole">
            <mc:AlternateContent xmlns:mc="http://schemas.openxmlformats.org/markup-compatibility/2006">
              <mc:Choice xmlns:v="urn:schemas-microsoft-com:vml" Requires="v">
                <p:oleObj spid="_x0000_s186089" name="Equation" r:id="rId9" imgW="1193760" imgH="279360" progId="Equation.DSMT4">
                  <p:embed/>
                </p:oleObj>
              </mc:Choice>
              <mc:Fallback>
                <p:oleObj name="Equation" r:id="rId9" imgW="1193760" imgH="279360" progId="Equation.DSMT4">
                  <p:embed/>
                  <p:pic>
                    <p:nvPicPr>
                      <p:cNvPr id="0" name=""/>
                      <p:cNvPicPr>
                        <a:picLocks noChangeAspect="1" noChangeArrowheads="1"/>
                      </p:cNvPicPr>
                      <p:nvPr/>
                    </p:nvPicPr>
                    <p:blipFill>
                      <a:blip r:embed="rId10"/>
                      <a:srcRect/>
                      <a:stretch>
                        <a:fillRect/>
                      </a:stretch>
                    </p:blipFill>
                    <p:spPr bwMode="auto">
                      <a:xfrm>
                        <a:off x="1715738" y="3853879"/>
                        <a:ext cx="2454275" cy="563562"/>
                      </a:xfrm>
                      <a:prstGeom prst="rect">
                        <a:avLst/>
                      </a:prstGeom>
                      <a:noFill/>
                    </p:spPr>
                  </p:pic>
                </p:oleObj>
              </mc:Fallback>
            </mc:AlternateContent>
          </a:graphicData>
        </a:graphic>
      </p:graphicFrame>
      <p:sp>
        <p:nvSpPr>
          <p:cNvPr id="14" name="矩形 13">
            <a:extLst>
              <a:ext uri="{FF2B5EF4-FFF2-40B4-BE49-F238E27FC236}">
                <a16:creationId xmlns:a16="http://schemas.microsoft.com/office/drawing/2014/main" id="{3B0EECBD-1338-44AB-A0E3-DCF036767410}"/>
              </a:ext>
            </a:extLst>
          </p:cNvPr>
          <p:cNvSpPr/>
          <p:nvPr/>
        </p:nvSpPr>
        <p:spPr bwMode="auto">
          <a:xfrm>
            <a:off x="676655" y="909635"/>
            <a:ext cx="11106849" cy="1613502"/>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15" name="矩形 14">
            <a:extLst>
              <a:ext uri="{FF2B5EF4-FFF2-40B4-BE49-F238E27FC236}">
                <a16:creationId xmlns:a16="http://schemas.microsoft.com/office/drawing/2014/main" id="{3B0EECBD-1338-44AB-A0E3-DCF036767410}"/>
              </a:ext>
            </a:extLst>
          </p:cNvPr>
          <p:cNvSpPr/>
          <p:nvPr/>
        </p:nvSpPr>
        <p:spPr bwMode="auto">
          <a:xfrm>
            <a:off x="673783" y="2597537"/>
            <a:ext cx="11106849" cy="1789516"/>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17" name="矩形 16">
            <a:extLst>
              <a:ext uri="{FF2B5EF4-FFF2-40B4-BE49-F238E27FC236}">
                <a16:creationId xmlns:a16="http://schemas.microsoft.com/office/drawing/2014/main" id="{3B0EECBD-1338-44AB-A0E3-DCF036767410}"/>
              </a:ext>
            </a:extLst>
          </p:cNvPr>
          <p:cNvSpPr/>
          <p:nvPr/>
        </p:nvSpPr>
        <p:spPr bwMode="auto">
          <a:xfrm>
            <a:off x="679536" y="4466593"/>
            <a:ext cx="11106849" cy="1873822"/>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56088902"/>
      </p:ext>
    </p:extLst>
  </p:cSld>
  <p:clrMapOvr>
    <a:masterClrMapping/>
  </p:clrMapOvr>
  <p:transition advTm="12526"/>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Hard-margin SVM solver based on duality</a:t>
            </a:r>
            <a:endParaRPr lang="zh-CN" altLang="en-US" sz="3000" dirty="0">
              <a:ea typeface="楷体" panose="02010609060101010101" pitchFamily="49" charset="-122"/>
              <a:cs typeface="Calibri" panose="020F0502020204030204" pitchFamily="34" charset="0"/>
            </a:endParaRPr>
          </a:p>
        </p:txBody>
      </p:sp>
      <p:sp>
        <p:nvSpPr>
          <p:cNvPr id="7" name="文本框 6">
            <a:extLst>
              <a:ext uri="{FF2B5EF4-FFF2-40B4-BE49-F238E27FC236}">
                <a16:creationId xmlns:a16="http://schemas.microsoft.com/office/drawing/2014/main" id="{AC4A55F3-1252-41C4-9B9D-C3ED89567378}"/>
              </a:ext>
            </a:extLst>
          </p:cNvPr>
          <p:cNvSpPr txBox="1"/>
          <p:nvPr/>
        </p:nvSpPr>
        <p:spPr>
          <a:xfrm>
            <a:off x="802631" y="1818284"/>
            <a:ext cx="3424135" cy="1015663"/>
          </a:xfrm>
          <a:prstGeom prst="rect">
            <a:avLst/>
          </a:prstGeom>
          <a:noFill/>
          <a:ln>
            <a:solidFill>
              <a:schemeClr val="tx1"/>
            </a:solidFill>
          </a:ln>
        </p:spPr>
        <p:txBody>
          <a:bodyPr wrap="square" rtlCol="0">
            <a:spAutoFit/>
          </a:bodyPr>
          <a:lstStyle/>
          <a:p>
            <a:pPr algn="just"/>
            <a:r>
              <a:rPr lang="en-US" altLang="zh-CN" sz="2000" dirty="0"/>
              <a:t>The primal problem of Eq. 1 is a convex optimization problem with all affine constraints</a:t>
            </a:r>
            <a:endParaRPr lang="zh-CN" altLang="en-US" sz="2000" dirty="0"/>
          </a:p>
        </p:txBody>
      </p:sp>
      <p:sp>
        <p:nvSpPr>
          <p:cNvPr id="11" name="文本框 10">
            <a:extLst>
              <a:ext uri="{FF2B5EF4-FFF2-40B4-BE49-F238E27FC236}">
                <a16:creationId xmlns:a16="http://schemas.microsoft.com/office/drawing/2014/main" id="{AC4A55F3-1252-41C4-9B9D-C3ED89567378}"/>
              </a:ext>
            </a:extLst>
          </p:cNvPr>
          <p:cNvSpPr txBox="1"/>
          <p:nvPr/>
        </p:nvSpPr>
        <p:spPr>
          <a:xfrm>
            <a:off x="4341172" y="1985471"/>
            <a:ext cx="2864186" cy="707886"/>
          </a:xfrm>
          <a:prstGeom prst="rect">
            <a:avLst/>
          </a:prstGeom>
          <a:noFill/>
          <a:ln>
            <a:solidFill>
              <a:schemeClr val="tx1"/>
            </a:solidFill>
          </a:ln>
        </p:spPr>
        <p:txBody>
          <a:bodyPr wrap="square" rtlCol="0">
            <a:spAutoFit/>
          </a:bodyPr>
          <a:lstStyle/>
          <a:p>
            <a:pPr algn="just"/>
            <a:r>
              <a:rPr lang="en-US" altLang="zh-CN" sz="2000" dirty="0"/>
              <a:t>The domain of the objective function is open</a:t>
            </a:r>
          </a:p>
        </p:txBody>
      </p:sp>
      <p:grpSp>
        <p:nvGrpSpPr>
          <p:cNvPr id="3" name="组合 2"/>
          <p:cNvGrpSpPr/>
          <p:nvPr/>
        </p:nvGrpSpPr>
        <p:grpSpPr>
          <a:xfrm>
            <a:off x="7398659" y="876550"/>
            <a:ext cx="2809031" cy="707886"/>
            <a:chOff x="7398659" y="876550"/>
            <a:chExt cx="2809031" cy="707886"/>
          </a:xfrm>
        </p:grpSpPr>
        <p:graphicFrame>
          <p:nvGraphicFramePr>
            <p:cNvPr id="12" name="对象 11"/>
            <p:cNvGraphicFramePr>
              <a:graphicFrameLocks noChangeAspect="1"/>
            </p:cNvGraphicFramePr>
            <p:nvPr>
              <p:extLst>
                <p:ext uri="{D42A27DB-BD31-4B8C-83A1-F6EECF244321}">
                  <p14:modId xmlns:p14="http://schemas.microsoft.com/office/powerpoint/2010/main" val="3235400098"/>
                </p:ext>
              </p:extLst>
            </p:nvPr>
          </p:nvGraphicFramePr>
          <p:xfrm>
            <a:off x="7523198" y="1064345"/>
            <a:ext cx="363537" cy="315912"/>
          </p:xfrm>
          <a:graphic>
            <a:graphicData uri="http://schemas.openxmlformats.org/presentationml/2006/ole">
              <mc:AlternateContent xmlns:mc="http://schemas.openxmlformats.org/markup-compatibility/2006">
                <mc:Choice xmlns:v="urn:schemas-microsoft-com:vml" Requires="v">
                  <p:oleObj spid="_x0000_s222588" name="Equation" r:id="rId3" imgW="164880" imgH="139680" progId="Equation.DSMT4">
                    <p:embed/>
                  </p:oleObj>
                </mc:Choice>
                <mc:Fallback>
                  <p:oleObj name="Equation" r:id="rId3" imgW="164880" imgH="139680" progId="Equation.DSMT4">
                    <p:embed/>
                    <p:pic>
                      <p:nvPicPr>
                        <p:cNvPr id="0" name=""/>
                        <p:cNvPicPr>
                          <a:picLocks noChangeAspect="1" noChangeArrowheads="1"/>
                        </p:cNvPicPr>
                        <p:nvPr/>
                      </p:nvPicPr>
                      <p:blipFill>
                        <a:blip r:embed="rId4"/>
                        <a:srcRect/>
                        <a:stretch>
                          <a:fillRect/>
                        </a:stretch>
                      </p:blipFill>
                      <p:spPr bwMode="auto">
                        <a:xfrm>
                          <a:off x="7523198" y="1064345"/>
                          <a:ext cx="363537" cy="315912"/>
                        </a:xfrm>
                        <a:prstGeom prst="rect">
                          <a:avLst/>
                        </a:prstGeom>
                        <a:noFill/>
                      </p:spPr>
                    </p:pic>
                  </p:oleObj>
                </mc:Fallback>
              </mc:AlternateContent>
            </a:graphicData>
          </a:graphic>
        </p:graphicFrame>
        <p:sp>
          <p:nvSpPr>
            <p:cNvPr id="14" name="文本框 13">
              <a:extLst>
                <a:ext uri="{FF2B5EF4-FFF2-40B4-BE49-F238E27FC236}">
                  <a16:creationId xmlns:a16="http://schemas.microsoft.com/office/drawing/2014/main" id="{AC4A55F3-1252-41C4-9B9D-C3ED89567378}"/>
                </a:ext>
              </a:extLst>
            </p:cNvPr>
            <p:cNvSpPr txBox="1"/>
            <p:nvPr/>
          </p:nvSpPr>
          <p:spPr>
            <a:xfrm>
              <a:off x="7886735" y="991468"/>
              <a:ext cx="2320955" cy="400110"/>
            </a:xfrm>
            <a:prstGeom prst="rect">
              <a:avLst/>
            </a:prstGeom>
            <a:noFill/>
          </p:spPr>
          <p:txBody>
            <a:bodyPr wrap="square" rtlCol="0">
              <a:spAutoFit/>
            </a:bodyPr>
            <a:lstStyle/>
            <a:p>
              <a:pPr algn="just"/>
              <a:r>
                <a:rPr lang="en-US" altLang="zh-CN" sz="2000" dirty="0"/>
                <a:t>is linearly separable</a:t>
              </a:r>
            </a:p>
          </p:txBody>
        </p:sp>
        <p:sp>
          <p:nvSpPr>
            <p:cNvPr id="20" name="矩形 19">
              <a:extLst>
                <a:ext uri="{FF2B5EF4-FFF2-40B4-BE49-F238E27FC236}">
                  <a16:creationId xmlns:a16="http://schemas.microsoft.com/office/drawing/2014/main" id="{3B0EECBD-1338-44AB-A0E3-DCF036767410}"/>
                </a:ext>
              </a:extLst>
            </p:cNvPr>
            <p:cNvSpPr/>
            <p:nvPr/>
          </p:nvSpPr>
          <p:spPr bwMode="auto">
            <a:xfrm>
              <a:off x="7398659" y="876550"/>
              <a:ext cx="2809031" cy="707886"/>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pSp>
      <p:grpSp>
        <p:nvGrpSpPr>
          <p:cNvPr id="4" name="组合 3"/>
          <p:cNvGrpSpPr/>
          <p:nvPr/>
        </p:nvGrpSpPr>
        <p:grpSpPr>
          <a:xfrm>
            <a:off x="7319764" y="1592882"/>
            <a:ext cx="2887926" cy="1100475"/>
            <a:chOff x="7319764" y="1592882"/>
            <a:chExt cx="2887926" cy="1100475"/>
          </a:xfrm>
        </p:grpSpPr>
        <p:sp>
          <p:nvSpPr>
            <p:cNvPr id="15" name="下箭头 14"/>
            <p:cNvSpPr/>
            <p:nvPr/>
          </p:nvSpPr>
          <p:spPr bwMode="auto">
            <a:xfrm>
              <a:off x="8578368" y="1592882"/>
              <a:ext cx="291507" cy="361183"/>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7" name="文本框 16">
              <a:extLst>
                <a:ext uri="{FF2B5EF4-FFF2-40B4-BE49-F238E27FC236}">
                  <a16:creationId xmlns:a16="http://schemas.microsoft.com/office/drawing/2014/main" id="{AC4A55F3-1252-41C4-9B9D-C3ED89567378}"/>
                </a:ext>
              </a:extLst>
            </p:cNvPr>
            <p:cNvSpPr txBox="1"/>
            <p:nvPr/>
          </p:nvSpPr>
          <p:spPr>
            <a:xfrm>
              <a:off x="7319764" y="1972173"/>
              <a:ext cx="2887926" cy="707886"/>
            </a:xfrm>
            <a:prstGeom prst="rect">
              <a:avLst/>
            </a:prstGeom>
            <a:noFill/>
          </p:spPr>
          <p:txBody>
            <a:bodyPr wrap="square" rtlCol="0">
              <a:spAutoFit/>
            </a:bodyPr>
            <a:lstStyle/>
            <a:p>
              <a:pPr algn="just"/>
              <a:r>
                <a:rPr lang="en-US" altLang="zh-CN" sz="2000" dirty="0"/>
                <a:t>The primal problem of Eq. 1 is feasible</a:t>
              </a:r>
              <a:endParaRPr lang="zh-CN" altLang="en-US" sz="2000" dirty="0"/>
            </a:p>
          </p:txBody>
        </p:sp>
        <p:sp>
          <p:nvSpPr>
            <p:cNvPr id="21" name="矩形 20">
              <a:extLst>
                <a:ext uri="{FF2B5EF4-FFF2-40B4-BE49-F238E27FC236}">
                  <a16:creationId xmlns:a16="http://schemas.microsoft.com/office/drawing/2014/main" id="{3B0EECBD-1338-44AB-A0E3-DCF036767410}"/>
                </a:ext>
              </a:extLst>
            </p:cNvPr>
            <p:cNvSpPr/>
            <p:nvPr/>
          </p:nvSpPr>
          <p:spPr bwMode="auto">
            <a:xfrm>
              <a:off x="7398659" y="1985471"/>
              <a:ext cx="2809031" cy="707886"/>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pSp>
      <p:grpSp>
        <p:nvGrpSpPr>
          <p:cNvPr id="8" name="组合 7"/>
          <p:cNvGrpSpPr/>
          <p:nvPr/>
        </p:nvGrpSpPr>
        <p:grpSpPr>
          <a:xfrm>
            <a:off x="335900" y="3954749"/>
            <a:ext cx="7324531" cy="2278099"/>
            <a:chOff x="335900" y="3954749"/>
            <a:chExt cx="7324531" cy="2278099"/>
          </a:xfrm>
        </p:grpSpPr>
        <p:graphicFrame>
          <p:nvGraphicFramePr>
            <p:cNvPr id="22" name="对象 21"/>
            <p:cNvGraphicFramePr>
              <a:graphicFrameLocks noChangeAspect="1"/>
            </p:cNvGraphicFramePr>
            <p:nvPr>
              <p:extLst>
                <p:ext uri="{D42A27DB-BD31-4B8C-83A1-F6EECF244321}">
                  <p14:modId xmlns:p14="http://schemas.microsoft.com/office/powerpoint/2010/main" val="24281232"/>
                </p:ext>
              </p:extLst>
            </p:nvPr>
          </p:nvGraphicFramePr>
          <p:xfrm>
            <a:off x="470546" y="4653271"/>
            <a:ext cx="934445" cy="480220"/>
          </p:xfrm>
          <a:graphic>
            <a:graphicData uri="http://schemas.openxmlformats.org/presentationml/2006/ole">
              <mc:AlternateContent xmlns:mc="http://schemas.openxmlformats.org/markup-compatibility/2006">
                <mc:Choice xmlns:v="urn:schemas-microsoft-com:vml" Requires="v">
                  <p:oleObj spid="_x0000_s222589" name="Equation" r:id="rId5" imgW="520560" imgH="279360" progId="Equation.DSMT4">
                    <p:embed/>
                  </p:oleObj>
                </mc:Choice>
                <mc:Fallback>
                  <p:oleObj name="Equation" r:id="rId5" imgW="520560" imgH="279360" progId="Equation.DSMT4">
                    <p:embed/>
                    <p:pic>
                      <p:nvPicPr>
                        <p:cNvPr id="0" name=""/>
                        <p:cNvPicPr>
                          <a:picLocks noChangeAspect="1" noChangeArrowheads="1"/>
                        </p:cNvPicPr>
                        <p:nvPr/>
                      </p:nvPicPr>
                      <p:blipFill>
                        <a:blip r:embed="rId6"/>
                        <a:srcRect/>
                        <a:stretch>
                          <a:fillRect/>
                        </a:stretch>
                      </p:blipFill>
                      <p:spPr bwMode="auto">
                        <a:xfrm>
                          <a:off x="470546" y="4653271"/>
                          <a:ext cx="934445" cy="480220"/>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220826818"/>
                </p:ext>
              </p:extLst>
            </p:nvPr>
          </p:nvGraphicFramePr>
          <p:xfrm>
            <a:off x="1938593" y="4654029"/>
            <a:ext cx="371475" cy="404813"/>
          </p:xfrm>
          <a:graphic>
            <a:graphicData uri="http://schemas.openxmlformats.org/presentationml/2006/ole">
              <mc:AlternateContent xmlns:mc="http://schemas.openxmlformats.org/markup-compatibility/2006">
                <mc:Choice xmlns:v="urn:schemas-microsoft-com:vml" Requires="v">
                  <p:oleObj spid="_x0000_s222590" name="Equation" r:id="rId7" imgW="177480" imgH="203040" progId="Equation.DSMT4">
                    <p:embed/>
                  </p:oleObj>
                </mc:Choice>
                <mc:Fallback>
                  <p:oleObj name="Equation" r:id="rId7" imgW="177480" imgH="203040" progId="Equation.DSMT4">
                    <p:embed/>
                    <p:pic>
                      <p:nvPicPr>
                        <p:cNvPr id="0" name=""/>
                        <p:cNvPicPr>
                          <a:picLocks noChangeAspect="1" noChangeArrowheads="1"/>
                        </p:cNvPicPr>
                        <p:nvPr/>
                      </p:nvPicPr>
                      <p:blipFill>
                        <a:blip r:embed="rId8"/>
                        <a:srcRect/>
                        <a:stretch>
                          <a:fillRect/>
                        </a:stretch>
                      </p:blipFill>
                      <p:spPr bwMode="auto">
                        <a:xfrm>
                          <a:off x="1938593" y="4654029"/>
                          <a:ext cx="371475" cy="404813"/>
                        </a:xfrm>
                        <a:prstGeom prst="rect">
                          <a:avLst/>
                        </a:prstGeom>
                        <a:noFill/>
                      </p:spPr>
                    </p:pic>
                  </p:oleObj>
                </mc:Fallback>
              </mc:AlternateContent>
            </a:graphicData>
          </a:graphic>
        </p:graphicFrame>
        <p:sp>
          <p:nvSpPr>
            <p:cNvPr id="24" name="文本框 23">
              <a:extLst>
                <a:ext uri="{FF2B5EF4-FFF2-40B4-BE49-F238E27FC236}">
                  <a16:creationId xmlns:a16="http://schemas.microsoft.com/office/drawing/2014/main" id="{AC4A55F3-1252-41C4-9B9D-C3ED89567378}"/>
                </a:ext>
              </a:extLst>
            </p:cNvPr>
            <p:cNvSpPr txBox="1"/>
            <p:nvPr/>
          </p:nvSpPr>
          <p:spPr>
            <a:xfrm>
              <a:off x="1386855" y="4662926"/>
              <a:ext cx="6273576" cy="400110"/>
            </a:xfrm>
            <a:prstGeom prst="rect">
              <a:avLst/>
            </a:prstGeom>
            <a:noFill/>
          </p:spPr>
          <p:txBody>
            <a:bodyPr wrap="square" rtlCol="0">
              <a:spAutoFit/>
            </a:bodyPr>
            <a:lstStyle/>
            <a:p>
              <a:pPr algn="just"/>
              <a:r>
                <a:rPr lang="en-US" altLang="zh-CN" sz="2000" dirty="0"/>
                <a:t>and       are primal optimal and dual optimal, respectively</a:t>
              </a:r>
              <a:endParaRPr lang="zh-CN" altLang="en-US" sz="2000" dirty="0"/>
            </a:p>
          </p:txBody>
        </p:sp>
        <p:sp>
          <p:nvSpPr>
            <p:cNvPr id="25" name="下箭头 24"/>
            <p:cNvSpPr/>
            <p:nvPr/>
          </p:nvSpPr>
          <p:spPr bwMode="auto">
            <a:xfrm>
              <a:off x="4783920" y="3954749"/>
              <a:ext cx="291507" cy="523716"/>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26" name="矩形 25">
              <a:extLst>
                <a:ext uri="{FF2B5EF4-FFF2-40B4-BE49-F238E27FC236}">
                  <a16:creationId xmlns:a16="http://schemas.microsoft.com/office/drawing/2014/main" id="{3B0EECBD-1338-44AB-A0E3-DCF036767410}"/>
                </a:ext>
              </a:extLst>
            </p:cNvPr>
            <p:cNvSpPr/>
            <p:nvPr/>
          </p:nvSpPr>
          <p:spPr bwMode="auto">
            <a:xfrm>
              <a:off x="335900" y="4502491"/>
              <a:ext cx="7096256" cy="1730357"/>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5" name="左右箭头 4"/>
            <p:cNvSpPr/>
            <p:nvPr/>
          </p:nvSpPr>
          <p:spPr bwMode="auto">
            <a:xfrm rot="5400000">
              <a:off x="3493019" y="5217804"/>
              <a:ext cx="578288" cy="314556"/>
            </a:xfrm>
            <a:prstGeom prst="leftRight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1762772252"/>
                </p:ext>
              </p:extLst>
            </p:nvPr>
          </p:nvGraphicFramePr>
          <p:xfrm>
            <a:off x="1395739" y="5659398"/>
            <a:ext cx="934445" cy="480220"/>
          </p:xfrm>
          <a:graphic>
            <a:graphicData uri="http://schemas.openxmlformats.org/presentationml/2006/ole">
              <mc:AlternateContent xmlns:mc="http://schemas.openxmlformats.org/markup-compatibility/2006">
                <mc:Choice xmlns:v="urn:schemas-microsoft-com:vml" Requires="v">
                  <p:oleObj spid="_x0000_s222591" name="Equation" r:id="rId9" imgW="520560" imgH="279360" progId="Equation.DSMT4">
                    <p:embed/>
                  </p:oleObj>
                </mc:Choice>
                <mc:Fallback>
                  <p:oleObj name="Equation" r:id="rId9" imgW="520560" imgH="279360" progId="Equation.DSMT4">
                    <p:embed/>
                    <p:pic>
                      <p:nvPicPr>
                        <p:cNvPr id="0" name=""/>
                        <p:cNvPicPr>
                          <a:picLocks noChangeAspect="1" noChangeArrowheads="1"/>
                        </p:cNvPicPr>
                        <p:nvPr/>
                      </p:nvPicPr>
                      <p:blipFill>
                        <a:blip r:embed="rId6"/>
                        <a:srcRect/>
                        <a:stretch>
                          <a:fillRect/>
                        </a:stretch>
                      </p:blipFill>
                      <p:spPr bwMode="auto">
                        <a:xfrm>
                          <a:off x="1395739" y="5659398"/>
                          <a:ext cx="934445" cy="480220"/>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999162885"/>
                </p:ext>
              </p:extLst>
            </p:nvPr>
          </p:nvGraphicFramePr>
          <p:xfrm>
            <a:off x="2882444" y="5660156"/>
            <a:ext cx="371475" cy="404813"/>
          </p:xfrm>
          <a:graphic>
            <a:graphicData uri="http://schemas.openxmlformats.org/presentationml/2006/ole">
              <mc:AlternateContent xmlns:mc="http://schemas.openxmlformats.org/markup-compatibility/2006">
                <mc:Choice xmlns:v="urn:schemas-microsoft-com:vml" Requires="v">
                  <p:oleObj spid="_x0000_s222592" name="Equation" r:id="rId10" imgW="177480" imgH="203040" progId="Equation.DSMT4">
                    <p:embed/>
                  </p:oleObj>
                </mc:Choice>
                <mc:Fallback>
                  <p:oleObj name="Equation" r:id="rId10" imgW="177480" imgH="203040" progId="Equation.DSMT4">
                    <p:embed/>
                    <p:pic>
                      <p:nvPicPr>
                        <p:cNvPr id="0" name=""/>
                        <p:cNvPicPr>
                          <a:picLocks noChangeAspect="1" noChangeArrowheads="1"/>
                        </p:cNvPicPr>
                        <p:nvPr/>
                      </p:nvPicPr>
                      <p:blipFill>
                        <a:blip r:embed="rId8"/>
                        <a:srcRect/>
                        <a:stretch>
                          <a:fillRect/>
                        </a:stretch>
                      </p:blipFill>
                      <p:spPr bwMode="auto">
                        <a:xfrm>
                          <a:off x="2882444" y="5660156"/>
                          <a:ext cx="371475" cy="404813"/>
                        </a:xfrm>
                        <a:prstGeom prst="rect">
                          <a:avLst/>
                        </a:prstGeom>
                        <a:noFill/>
                      </p:spPr>
                    </p:pic>
                  </p:oleObj>
                </mc:Fallback>
              </mc:AlternateContent>
            </a:graphicData>
          </a:graphic>
        </p:graphicFrame>
        <p:sp>
          <p:nvSpPr>
            <p:cNvPr id="30" name="文本框 29">
              <a:extLst>
                <a:ext uri="{FF2B5EF4-FFF2-40B4-BE49-F238E27FC236}">
                  <a16:creationId xmlns:a16="http://schemas.microsoft.com/office/drawing/2014/main" id="{AC4A55F3-1252-41C4-9B9D-C3ED89567378}"/>
                </a:ext>
              </a:extLst>
            </p:cNvPr>
            <p:cNvSpPr txBox="1"/>
            <p:nvPr/>
          </p:nvSpPr>
          <p:spPr>
            <a:xfrm>
              <a:off x="2330706" y="5669053"/>
              <a:ext cx="3556912" cy="400110"/>
            </a:xfrm>
            <a:prstGeom prst="rect">
              <a:avLst/>
            </a:prstGeom>
            <a:noFill/>
          </p:spPr>
          <p:txBody>
            <a:bodyPr wrap="square" rtlCol="0">
              <a:spAutoFit/>
            </a:bodyPr>
            <a:lstStyle/>
            <a:p>
              <a:pPr algn="just"/>
              <a:r>
                <a:rPr lang="en-US" altLang="zh-CN" sz="2000" dirty="0"/>
                <a:t>and       satisfy KKT conditions</a:t>
              </a:r>
              <a:endParaRPr lang="zh-CN" altLang="en-US" sz="2000" dirty="0"/>
            </a:p>
          </p:txBody>
        </p:sp>
        <p:sp>
          <p:nvSpPr>
            <p:cNvPr id="31" name="文本框 30">
              <a:extLst>
                <a:ext uri="{FF2B5EF4-FFF2-40B4-BE49-F238E27FC236}">
                  <a16:creationId xmlns:a16="http://schemas.microsoft.com/office/drawing/2014/main" id="{AC4A55F3-1252-41C4-9B9D-C3ED89567378}"/>
                </a:ext>
              </a:extLst>
            </p:cNvPr>
            <p:cNvSpPr txBox="1"/>
            <p:nvPr/>
          </p:nvSpPr>
          <p:spPr>
            <a:xfrm>
              <a:off x="2253755" y="4024890"/>
              <a:ext cx="2522838" cy="400110"/>
            </a:xfrm>
            <a:prstGeom prst="rect">
              <a:avLst/>
            </a:prstGeom>
            <a:noFill/>
          </p:spPr>
          <p:txBody>
            <a:bodyPr wrap="square" rtlCol="0">
              <a:spAutoFit/>
            </a:bodyPr>
            <a:lstStyle/>
            <a:p>
              <a:pPr algn="just"/>
              <a:r>
                <a:rPr lang="en-US" altLang="zh-CN" sz="2000" dirty="0"/>
                <a:t>Prop. 22 of Lect. 9</a:t>
              </a:r>
              <a:endParaRPr lang="zh-CN" altLang="en-US" sz="2000" dirty="0"/>
            </a:p>
          </p:txBody>
        </p:sp>
      </p:grpSp>
      <p:grpSp>
        <p:nvGrpSpPr>
          <p:cNvPr id="6" name="组合 5"/>
          <p:cNvGrpSpPr/>
          <p:nvPr/>
        </p:nvGrpSpPr>
        <p:grpSpPr>
          <a:xfrm>
            <a:off x="2368884" y="2860447"/>
            <a:ext cx="7456603" cy="1031833"/>
            <a:chOff x="2368884" y="2860447"/>
            <a:chExt cx="7456603" cy="1031833"/>
          </a:xfrm>
        </p:grpSpPr>
        <p:sp>
          <p:nvSpPr>
            <p:cNvPr id="2" name="右大括号 1"/>
            <p:cNvSpPr/>
            <p:nvPr/>
          </p:nvSpPr>
          <p:spPr bwMode="auto">
            <a:xfrm rot="5400000">
              <a:off x="5356096" y="-126765"/>
              <a:ext cx="526566" cy="6500990"/>
            </a:xfrm>
            <a:prstGeom prst="rightBrace">
              <a:avLst>
                <a:gd name="adj1" fmla="val 0"/>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8" name="文本框 17">
              <a:extLst>
                <a:ext uri="{FF2B5EF4-FFF2-40B4-BE49-F238E27FC236}">
                  <a16:creationId xmlns:a16="http://schemas.microsoft.com/office/drawing/2014/main" id="{AC4A55F3-1252-41C4-9B9D-C3ED89567378}"/>
                </a:ext>
              </a:extLst>
            </p:cNvPr>
            <p:cNvSpPr txBox="1"/>
            <p:nvPr/>
          </p:nvSpPr>
          <p:spPr>
            <a:xfrm>
              <a:off x="3061889" y="3492170"/>
              <a:ext cx="6763598" cy="400110"/>
            </a:xfrm>
            <a:prstGeom prst="rect">
              <a:avLst/>
            </a:prstGeom>
            <a:noFill/>
            <a:ln>
              <a:solidFill>
                <a:schemeClr val="tx1"/>
              </a:solidFill>
            </a:ln>
          </p:spPr>
          <p:txBody>
            <a:bodyPr wrap="square" rtlCol="0">
              <a:spAutoFit/>
            </a:bodyPr>
            <a:lstStyle>
              <a:defPPr>
                <a:defRPr lang="en-US"/>
              </a:defPPr>
              <a:lvl1pPr algn="just">
                <a:defRPr sz="2000"/>
              </a:lvl1pPr>
            </a:lstStyle>
            <a:p>
              <a:r>
                <a:rPr lang="en-US" altLang="zh-CN" dirty="0"/>
                <a:t>The primal problem of Eq. 1 is convex and has strong duality</a:t>
              </a:r>
              <a:endParaRPr lang="zh-CN" altLang="en-US" dirty="0"/>
            </a:p>
          </p:txBody>
        </p:sp>
        <p:sp>
          <p:nvSpPr>
            <p:cNvPr id="19" name="文本框 18">
              <a:extLst>
                <a:ext uri="{FF2B5EF4-FFF2-40B4-BE49-F238E27FC236}">
                  <a16:creationId xmlns:a16="http://schemas.microsoft.com/office/drawing/2014/main" id="{AC4A55F3-1252-41C4-9B9D-C3ED89567378}"/>
                </a:ext>
              </a:extLst>
            </p:cNvPr>
            <p:cNvSpPr txBox="1"/>
            <p:nvPr/>
          </p:nvSpPr>
          <p:spPr>
            <a:xfrm>
              <a:off x="3211781" y="3082729"/>
              <a:ext cx="2522838" cy="400110"/>
            </a:xfrm>
            <a:prstGeom prst="rect">
              <a:avLst/>
            </a:prstGeom>
            <a:noFill/>
          </p:spPr>
          <p:txBody>
            <a:bodyPr wrap="square" rtlCol="0">
              <a:spAutoFit/>
            </a:bodyPr>
            <a:lstStyle/>
            <a:p>
              <a:pPr algn="just"/>
              <a:r>
                <a:rPr lang="en-US" altLang="zh-CN" sz="2000" dirty="0"/>
                <a:t>Prop. 19 of Lect. 9</a:t>
              </a:r>
              <a:endParaRPr lang="zh-CN" altLang="en-US" sz="2000" dirty="0"/>
            </a:p>
          </p:txBody>
        </p:sp>
        <p:cxnSp>
          <p:nvCxnSpPr>
            <p:cNvPr id="6144" name="直接箭头连接符 6143"/>
            <p:cNvCxnSpPr/>
            <p:nvPr/>
          </p:nvCxnSpPr>
          <p:spPr bwMode="auto">
            <a:xfrm>
              <a:off x="5622650" y="3120053"/>
              <a:ext cx="0" cy="3600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 name="组合 8"/>
          <p:cNvGrpSpPr/>
          <p:nvPr/>
        </p:nvGrpSpPr>
        <p:grpSpPr>
          <a:xfrm>
            <a:off x="7512562" y="4502491"/>
            <a:ext cx="4505268" cy="1323439"/>
            <a:chOff x="7512562" y="4502491"/>
            <a:chExt cx="4505268" cy="1323439"/>
          </a:xfrm>
        </p:grpSpPr>
        <p:sp>
          <p:nvSpPr>
            <p:cNvPr id="34" name="文本框 33">
              <a:extLst>
                <a:ext uri="{FF2B5EF4-FFF2-40B4-BE49-F238E27FC236}">
                  <a16:creationId xmlns:a16="http://schemas.microsoft.com/office/drawing/2014/main" id="{19B56558-BFB8-4049-8AF3-07D49139F607}"/>
                </a:ext>
              </a:extLst>
            </p:cNvPr>
            <p:cNvSpPr txBox="1"/>
            <p:nvPr/>
          </p:nvSpPr>
          <p:spPr>
            <a:xfrm>
              <a:off x="8025140" y="4502491"/>
              <a:ext cx="3992690" cy="1323439"/>
            </a:xfrm>
            <a:prstGeom prst="rect">
              <a:avLst/>
            </a:prstGeom>
            <a:solidFill>
              <a:srgbClr val="002060"/>
            </a:solidFill>
          </p:spPr>
          <p:txBody>
            <a:bodyPr wrap="square" rtlCol="0">
              <a:spAutoFit/>
            </a:bodyPr>
            <a:lstStyle/>
            <a:p>
              <a:pPr algn="just"/>
              <a:r>
                <a:rPr lang="en-US" altLang="zh-CN" sz="2000" dirty="0">
                  <a:solidFill>
                    <a:srgbClr val="FFFF00"/>
                  </a:solidFill>
                </a:rPr>
                <a:t>To solve Eq. 1, we can solve its dual problem Eq. 3 first to get     ; then, by using the KKT equations, we derive  </a:t>
              </a:r>
              <a:endParaRPr lang="zh-CN" altLang="en-US" sz="2000" dirty="0">
                <a:solidFill>
                  <a:srgbClr val="FFFF00"/>
                </a:solidFill>
              </a:endParaRPr>
            </a:p>
          </p:txBody>
        </p:sp>
        <p:graphicFrame>
          <p:nvGraphicFramePr>
            <p:cNvPr id="35" name="对象 34"/>
            <p:cNvGraphicFramePr>
              <a:graphicFrameLocks noChangeAspect="1"/>
            </p:cNvGraphicFramePr>
            <p:nvPr>
              <p:extLst>
                <p:ext uri="{D42A27DB-BD31-4B8C-83A1-F6EECF244321}">
                  <p14:modId xmlns:p14="http://schemas.microsoft.com/office/powerpoint/2010/main" val="1371124526"/>
                </p:ext>
              </p:extLst>
            </p:nvPr>
          </p:nvGraphicFramePr>
          <p:xfrm>
            <a:off x="10861855" y="4824300"/>
            <a:ext cx="326541" cy="355846"/>
          </p:xfrm>
          <a:graphic>
            <a:graphicData uri="http://schemas.openxmlformats.org/presentationml/2006/ole">
              <mc:AlternateContent xmlns:mc="http://schemas.openxmlformats.org/markup-compatibility/2006">
                <mc:Choice xmlns:v="urn:schemas-microsoft-com:vml" Requires="v">
                  <p:oleObj spid="_x0000_s222593" name="Equation" r:id="rId11" imgW="177480" imgH="203040" progId="Equation.DSMT4">
                    <p:embed/>
                  </p:oleObj>
                </mc:Choice>
                <mc:Fallback>
                  <p:oleObj name="Equation" r:id="rId11" imgW="177480" imgH="203040" progId="Equation.DSMT4">
                    <p:embed/>
                    <p:pic>
                      <p:nvPicPr>
                        <p:cNvPr id="0" name=""/>
                        <p:cNvPicPr>
                          <a:picLocks noChangeAspect="1" noChangeArrowheads="1"/>
                        </p:cNvPicPr>
                        <p:nvPr/>
                      </p:nvPicPr>
                      <p:blipFill>
                        <a:blip r:embed="rId12"/>
                        <a:srcRect/>
                        <a:stretch>
                          <a:fillRect/>
                        </a:stretch>
                      </p:blipFill>
                      <p:spPr bwMode="auto">
                        <a:xfrm>
                          <a:off x="10861855" y="4824300"/>
                          <a:ext cx="326541" cy="355846"/>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416610874"/>
                </p:ext>
              </p:extLst>
            </p:nvPr>
          </p:nvGraphicFramePr>
          <p:xfrm>
            <a:off x="8789018" y="5464210"/>
            <a:ext cx="746870" cy="346231"/>
          </p:xfrm>
          <a:graphic>
            <a:graphicData uri="http://schemas.openxmlformats.org/presentationml/2006/ole">
              <mc:AlternateContent xmlns:mc="http://schemas.openxmlformats.org/markup-compatibility/2006">
                <mc:Choice xmlns:v="urn:schemas-microsoft-com:vml" Requires="v">
                  <p:oleObj spid="_x0000_s222594" name="Equation" r:id="rId13" imgW="520560" imgH="253800" progId="Equation.DSMT4">
                    <p:embed/>
                  </p:oleObj>
                </mc:Choice>
                <mc:Fallback>
                  <p:oleObj name="Equation" r:id="rId13" imgW="520560" imgH="253800" progId="Equation.DSMT4">
                    <p:embed/>
                    <p:pic>
                      <p:nvPicPr>
                        <p:cNvPr id="0" name=""/>
                        <p:cNvPicPr>
                          <a:picLocks noChangeAspect="1" noChangeArrowheads="1"/>
                        </p:cNvPicPr>
                        <p:nvPr/>
                      </p:nvPicPr>
                      <p:blipFill>
                        <a:blip r:embed="rId14"/>
                        <a:srcRect/>
                        <a:stretch>
                          <a:fillRect/>
                        </a:stretch>
                      </p:blipFill>
                      <p:spPr bwMode="auto">
                        <a:xfrm>
                          <a:off x="8789018" y="5464210"/>
                          <a:ext cx="746870" cy="346231"/>
                        </a:xfrm>
                        <a:prstGeom prst="rect">
                          <a:avLst/>
                        </a:prstGeom>
                        <a:noFill/>
                      </p:spPr>
                    </p:pic>
                  </p:oleObj>
                </mc:Fallback>
              </mc:AlternateContent>
            </a:graphicData>
          </a:graphic>
        </p:graphicFrame>
        <p:sp>
          <p:nvSpPr>
            <p:cNvPr id="37" name="下箭头 36"/>
            <p:cNvSpPr/>
            <p:nvPr/>
          </p:nvSpPr>
          <p:spPr bwMode="auto">
            <a:xfrm rot="16200000">
              <a:off x="7644572" y="4997910"/>
              <a:ext cx="248559" cy="512580"/>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951093846"/>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Hard-margin SVM solver based on duality</a:t>
            </a:r>
            <a:endParaRPr lang="zh-CN" altLang="en-US" sz="3000" dirty="0">
              <a:ea typeface="楷体" panose="02010609060101010101" pitchFamily="49" charset="-122"/>
              <a:cs typeface="Calibri" panose="020F0502020204030204" pitchFamily="34" charset="0"/>
            </a:endParaRPr>
          </a:p>
        </p:txBody>
      </p:sp>
      <p:sp>
        <p:nvSpPr>
          <p:cNvPr id="32" name="文本框 31">
            <a:extLst>
              <a:ext uri="{FF2B5EF4-FFF2-40B4-BE49-F238E27FC236}">
                <a16:creationId xmlns:a16="http://schemas.microsoft.com/office/drawing/2014/main" id="{AC4A55F3-1252-41C4-9B9D-C3ED89567378}"/>
              </a:ext>
            </a:extLst>
          </p:cNvPr>
          <p:cNvSpPr txBox="1"/>
          <p:nvPr/>
        </p:nvSpPr>
        <p:spPr>
          <a:xfrm>
            <a:off x="802631" y="880257"/>
            <a:ext cx="10823312" cy="461665"/>
          </a:xfrm>
          <a:prstGeom prst="rect">
            <a:avLst/>
          </a:prstGeom>
          <a:noFill/>
        </p:spPr>
        <p:txBody>
          <a:bodyPr wrap="square" rtlCol="0">
            <a:spAutoFit/>
          </a:bodyPr>
          <a:lstStyle/>
          <a:p>
            <a:pPr algn="just"/>
            <a:r>
              <a:rPr lang="en-US" altLang="zh-CN" dirty="0"/>
              <a:t>First, solve the dual problem, Eq. 3, to get the dual optimal solution</a:t>
            </a:r>
            <a:endParaRPr lang="zh-CN" altLang="en-US" dirty="0"/>
          </a:p>
        </p:txBody>
      </p:sp>
      <p:graphicFrame>
        <p:nvGraphicFramePr>
          <p:cNvPr id="33" name="对象 32"/>
          <p:cNvGraphicFramePr>
            <a:graphicFrameLocks noChangeAspect="1"/>
          </p:cNvGraphicFramePr>
          <p:nvPr>
            <p:extLst>
              <p:ext uri="{D42A27DB-BD31-4B8C-83A1-F6EECF244321}">
                <p14:modId xmlns:p14="http://schemas.microsoft.com/office/powerpoint/2010/main" val="3892115235"/>
              </p:ext>
            </p:extLst>
          </p:nvPr>
        </p:nvGraphicFramePr>
        <p:xfrm>
          <a:off x="9211319" y="900056"/>
          <a:ext cx="371475" cy="404813"/>
        </p:xfrm>
        <a:graphic>
          <a:graphicData uri="http://schemas.openxmlformats.org/presentationml/2006/ole">
            <mc:AlternateContent xmlns:mc="http://schemas.openxmlformats.org/markup-compatibility/2006">
              <mc:Choice xmlns:v="urn:schemas-microsoft-com:vml" Requires="v">
                <p:oleObj spid="_x0000_s189398" name="Equation" r:id="rId3" imgW="177480" imgH="203040" progId="Equation.DSMT4">
                  <p:embed/>
                </p:oleObj>
              </mc:Choice>
              <mc:Fallback>
                <p:oleObj name="Equation" r:id="rId3" imgW="177480" imgH="203040" progId="Equation.DSMT4">
                  <p:embed/>
                  <p:pic>
                    <p:nvPicPr>
                      <p:cNvPr id="0" name=""/>
                      <p:cNvPicPr>
                        <a:picLocks noChangeAspect="1" noChangeArrowheads="1"/>
                      </p:cNvPicPr>
                      <p:nvPr/>
                    </p:nvPicPr>
                    <p:blipFill>
                      <a:blip r:embed="rId4"/>
                      <a:srcRect/>
                      <a:stretch>
                        <a:fillRect/>
                      </a:stretch>
                    </p:blipFill>
                    <p:spPr bwMode="auto">
                      <a:xfrm>
                        <a:off x="9211319" y="900056"/>
                        <a:ext cx="371475" cy="404813"/>
                      </a:xfrm>
                      <a:prstGeom prst="rect">
                        <a:avLst/>
                      </a:prstGeom>
                      <a:noFill/>
                    </p:spPr>
                  </p:pic>
                </p:oleObj>
              </mc:Fallback>
            </mc:AlternateContent>
          </a:graphicData>
        </a:graphic>
      </p:graphicFrame>
      <p:grpSp>
        <p:nvGrpSpPr>
          <p:cNvPr id="2" name="组合 1"/>
          <p:cNvGrpSpPr/>
          <p:nvPr/>
        </p:nvGrpSpPr>
        <p:grpSpPr>
          <a:xfrm>
            <a:off x="802631" y="1361721"/>
            <a:ext cx="10823312" cy="1364850"/>
            <a:chOff x="802631" y="1361721"/>
            <a:chExt cx="10823312" cy="1364850"/>
          </a:xfrm>
        </p:grpSpPr>
        <p:sp>
          <p:nvSpPr>
            <p:cNvPr id="38" name="文本框 37">
              <a:extLst>
                <a:ext uri="{FF2B5EF4-FFF2-40B4-BE49-F238E27FC236}">
                  <a16:creationId xmlns:a16="http://schemas.microsoft.com/office/drawing/2014/main" id="{AC4A55F3-1252-41C4-9B9D-C3ED89567378}"/>
                </a:ext>
              </a:extLst>
            </p:cNvPr>
            <p:cNvSpPr txBox="1"/>
            <p:nvPr/>
          </p:nvSpPr>
          <p:spPr>
            <a:xfrm>
              <a:off x="802631" y="1361721"/>
              <a:ext cx="10823312" cy="461665"/>
            </a:xfrm>
            <a:prstGeom prst="rect">
              <a:avLst/>
            </a:prstGeom>
            <a:noFill/>
          </p:spPr>
          <p:txBody>
            <a:bodyPr wrap="square" rtlCol="0">
              <a:spAutoFit/>
            </a:bodyPr>
            <a:lstStyle/>
            <a:p>
              <a:pPr algn="just"/>
              <a:r>
                <a:rPr lang="en-US" altLang="zh-CN" dirty="0"/>
                <a:t>(1) Compute </a:t>
              </a:r>
              <a:endParaRPr lang="zh-CN" altLang="en-US" dirty="0"/>
            </a:p>
          </p:txBody>
        </p:sp>
        <p:graphicFrame>
          <p:nvGraphicFramePr>
            <p:cNvPr id="39" name="对象 38"/>
            <p:cNvGraphicFramePr>
              <a:graphicFrameLocks noChangeAspect="1"/>
            </p:cNvGraphicFramePr>
            <p:nvPr>
              <p:extLst>
                <p:ext uri="{D42A27DB-BD31-4B8C-83A1-F6EECF244321}">
                  <p14:modId xmlns:p14="http://schemas.microsoft.com/office/powerpoint/2010/main" val="3323913826"/>
                </p:ext>
              </p:extLst>
            </p:nvPr>
          </p:nvGraphicFramePr>
          <p:xfrm>
            <a:off x="2548942" y="1396730"/>
            <a:ext cx="1703459" cy="560022"/>
          </p:xfrm>
          <a:graphic>
            <a:graphicData uri="http://schemas.openxmlformats.org/presentationml/2006/ole">
              <mc:AlternateContent xmlns:mc="http://schemas.openxmlformats.org/markup-compatibility/2006">
                <mc:Choice xmlns:v="urn:schemas-microsoft-com:vml" Requires="v">
                  <p:oleObj spid="_x0000_s189399" name="Equation" r:id="rId5" imgW="888840" imgH="304560" progId="Equation.DSMT4">
                    <p:embed/>
                  </p:oleObj>
                </mc:Choice>
                <mc:Fallback>
                  <p:oleObj name="Equation" r:id="rId5" imgW="888840" imgH="304560" progId="Equation.DSMT4">
                    <p:embed/>
                    <p:pic>
                      <p:nvPicPr>
                        <p:cNvPr id="0" name=""/>
                        <p:cNvPicPr>
                          <a:picLocks noChangeAspect="1" noChangeArrowheads="1"/>
                        </p:cNvPicPr>
                        <p:nvPr/>
                      </p:nvPicPr>
                      <p:blipFill>
                        <a:blip r:embed="rId6"/>
                        <a:srcRect/>
                        <a:stretch>
                          <a:fillRect/>
                        </a:stretch>
                      </p:blipFill>
                      <p:spPr bwMode="auto">
                        <a:xfrm>
                          <a:off x="2548942" y="1396730"/>
                          <a:ext cx="1703459" cy="560022"/>
                        </a:xfrm>
                        <a:prstGeom prst="rect">
                          <a:avLst/>
                        </a:prstGeom>
                        <a:noFill/>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1436932998"/>
                </p:ext>
              </p:extLst>
            </p:nvPr>
          </p:nvGraphicFramePr>
          <p:xfrm>
            <a:off x="1246816" y="1890588"/>
            <a:ext cx="5660011" cy="835983"/>
          </p:xfrm>
          <a:graphic>
            <a:graphicData uri="http://schemas.openxmlformats.org/presentationml/2006/ole">
              <mc:AlternateContent xmlns:mc="http://schemas.openxmlformats.org/markup-compatibility/2006">
                <mc:Choice xmlns:v="urn:schemas-microsoft-com:vml" Requires="v">
                  <p:oleObj spid="_x0000_s189400" name="Equation" r:id="rId7" imgW="2869920" imgH="431640" progId="Equation.DSMT4">
                    <p:embed/>
                  </p:oleObj>
                </mc:Choice>
                <mc:Fallback>
                  <p:oleObj name="Equation" r:id="rId7" imgW="2869920" imgH="431640" progId="Equation.DSMT4">
                    <p:embed/>
                    <p:pic>
                      <p:nvPicPr>
                        <p:cNvPr id="0" name=""/>
                        <p:cNvPicPr>
                          <a:picLocks noChangeAspect="1" noChangeArrowheads="1"/>
                        </p:cNvPicPr>
                        <p:nvPr/>
                      </p:nvPicPr>
                      <p:blipFill>
                        <a:blip r:embed="rId8"/>
                        <a:srcRect/>
                        <a:stretch>
                          <a:fillRect/>
                        </a:stretch>
                      </p:blipFill>
                      <p:spPr bwMode="auto">
                        <a:xfrm>
                          <a:off x="1246816" y="1890588"/>
                          <a:ext cx="5660011" cy="835983"/>
                        </a:xfrm>
                        <a:prstGeom prst="rect">
                          <a:avLst/>
                        </a:prstGeom>
                        <a:noFill/>
                      </p:spPr>
                    </p:pic>
                  </p:oleObj>
                </mc:Fallback>
              </mc:AlternateContent>
            </a:graphicData>
          </a:graphic>
        </p:graphicFrame>
        <p:sp>
          <p:nvSpPr>
            <p:cNvPr id="41" name="文本框 40">
              <a:extLst>
                <a:ext uri="{FF2B5EF4-FFF2-40B4-BE49-F238E27FC236}">
                  <a16:creationId xmlns:a16="http://schemas.microsoft.com/office/drawing/2014/main" id="{AC4A55F3-1252-41C4-9B9D-C3ED89567378}"/>
                </a:ext>
              </a:extLst>
            </p:cNvPr>
            <p:cNvSpPr txBox="1"/>
            <p:nvPr/>
          </p:nvSpPr>
          <p:spPr>
            <a:xfrm>
              <a:off x="7192924" y="2083568"/>
              <a:ext cx="4036789" cy="400110"/>
            </a:xfrm>
            <a:prstGeom prst="rect">
              <a:avLst/>
            </a:prstGeom>
            <a:noFill/>
          </p:spPr>
          <p:txBody>
            <a:bodyPr wrap="square" rtlCol="0">
              <a:spAutoFit/>
            </a:bodyPr>
            <a:lstStyle/>
            <a:p>
              <a:pPr algn="just"/>
              <a:r>
                <a:rPr lang="en-US" altLang="zh-CN" sz="2000" dirty="0"/>
                <a:t>(about (</a:t>
              </a:r>
              <a:r>
                <a:rPr lang="en-US" altLang="zh-CN" sz="2000" b="1" dirty="0"/>
                <a:t>w</a:t>
              </a:r>
              <a:r>
                <a:rPr lang="en-US" altLang="zh-CN" sz="2000" dirty="0"/>
                <a:t>, </a:t>
              </a:r>
              <a:r>
                <a:rPr lang="en-US" altLang="zh-CN" sz="2000" i="1" dirty="0"/>
                <a:t>b</a:t>
              </a:r>
              <a:r>
                <a:rPr lang="en-US" altLang="zh-CN" sz="2000" dirty="0"/>
                <a:t>), it is a convex function)</a:t>
              </a:r>
              <a:endParaRPr lang="zh-CN" altLang="en-US" sz="2000" dirty="0"/>
            </a:p>
          </p:txBody>
        </p:sp>
      </p:grpSp>
      <p:sp>
        <p:nvSpPr>
          <p:cNvPr id="42" name="文本框 41">
            <a:extLst>
              <a:ext uri="{FF2B5EF4-FFF2-40B4-BE49-F238E27FC236}">
                <a16:creationId xmlns:a16="http://schemas.microsoft.com/office/drawing/2014/main" id="{AC4A55F3-1252-41C4-9B9D-C3ED89567378}"/>
              </a:ext>
            </a:extLst>
          </p:cNvPr>
          <p:cNvSpPr txBox="1"/>
          <p:nvPr/>
        </p:nvSpPr>
        <p:spPr>
          <a:xfrm>
            <a:off x="1134306" y="2687283"/>
            <a:ext cx="4036789" cy="400110"/>
          </a:xfrm>
          <a:prstGeom prst="rect">
            <a:avLst/>
          </a:prstGeom>
          <a:noFill/>
        </p:spPr>
        <p:txBody>
          <a:bodyPr wrap="square" rtlCol="0">
            <a:spAutoFit/>
          </a:bodyPr>
          <a:lstStyle/>
          <a:p>
            <a:pPr algn="just"/>
            <a:r>
              <a:rPr lang="en-US" altLang="zh-CN" sz="2000" dirty="0"/>
              <a:t>Get its stationary point by solving,</a:t>
            </a:r>
            <a:endParaRPr lang="zh-CN" altLang="en-US"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4177794429"/>
              </p:ext>
            </p:extLst>
          </p:nvPr>
        </p:nvGraphicFramePr>
        <p:xfrm>
          <a:off x="1156351" y="3104577"/>
          <a:ext cx="5194795" cy="1538437"/>
        </p:xfrm>
        <a:graphic>
          <a:graphicData uri="http://schemas.openxmlformats.org/presentationml/2006/ole">
            <mc:AlternateContent xmlns:mc="http://schemas.openxmlformats.org/markup-compatibility/2006">
              <mc:Choice xmlns:v="urn:schemas-microsoft-com:vml" Requires="v">
                <p:oleObj spid="_x0000_s189401" name="Equation" r:id="rId9" imgW="2997000" imgH="888840" progId="Equation.DSMT4">
                  <p:embed/>
                </p:oleObj>
              </mc:Choice>
              <mc:Fallback>
                <p:oleObj name="Equation" r:id="rId9" imgW="2997000" imgH="888840" progId="Equation.DSMT4">
                  <p:embed/>
                  <p:pic>
                    <p:nvPicPr>
                      <p:cNvPr id="0" name="Object 3"/>
                      <p:cNvPicPr>
                        <a:picLocks noChangeAspect="1" noChangeArrowheads="1"/>
                      </p:cNvPicPr>
                      <p:nvPr/>
                    </p:nvPicPr>
                    <p:blipFill>
                      <a:blip r:embed="rId10"/>
                      <a:srcRect/>
                      <a:stretch>
                        <a:fillRect/>
                      </a:stretch>
                    </p:blipFill>
                    <p:spPr bwMode="auto">
                      <a:xfrm>
                        <a:off x="1156351" y="3104577"/>
                        <a:ext cx="5194795" cy="1538437"/>
                      </a:xfrm>
                      <a:prstGeom prst="rect">
                        <a:avLst/>
                      </a:prstGeom>
                      <a:noFill/>
                    </p:spPr>
                  </p:pic>
                </p:oleObj>
              </mc:Fallback>
            </mc:AlternateContent>
          </a:graphicData>
        </a:graphic>
      </p:graphicFrame>
      <p:grpSp>
        <p:nvGrpSpPr>
          <p:cNvPr id="3" name="组合 2"/>
          <p:cNvGrpSpPr/>
          <p:nvPr/>
        </p:nvGrpSpPr>
        <p:grpSpPr>
          <a:xfrm>
            <a:off x="166641" y="4691486"/>
            <a:ext cx="11874998" cy="1567273"/>
            <a:chOff x="166641" y="4691486"/>
            <a:chExt cx="11874998" cy="1567273"/>
          </a:xfrm>
        </p:grpSpPr>
        <p:graphicFrame>
          <p:nvGraphicFramePr>
            <p:cNvPr id="8" name="对象 7"/>
            <p:cNvGraphicFramePr>
              <a:graphicFrameLocks noChangeAspect="1"/>
            </p:cNvGraphicFramePr>
            <p:nvPr>
              <p:extLst>
                <p:ext uri="{D42A27DB-BD31-4B8C-83A1-F6EECF244321}">
                  <p14:modId xmlns:p14="http://schemas.microsoft.com/office/powerpoint/2010/main" val="2580726674"/>
                </p:ext>
              </p:extLst>
            </p:nvPr>
          </p:nvGraphicFramePr>
          <p:xfrm>
            <a:off x="577545" y="4691486"/>
            <a:ext cx="11464094" cy="1567273"/>
          </p:xfrm>
          <a:graphic>
            <a:graphicData uri="http://schemas.openxmlformats.org/presentationml/2006/ole">
              <mc:AlternateContent xmlns:mc="http://schemas.openxmlformats.org/markup-compatibility/2006">
                <mc:Choice xmlns:v="urn:schemas-microsoft-com:vml" Requires="v">
                  <p:oleObj spid="_x0000_s189402" name="Equation" r:id="rId11" imgW="7327800" imgH="1015920" progId="Equation.DSMT4">
                    <p:embed/>
                  </p:oleObj>
                </mc:Choice>
                <mc:Fallback>
                  <p:oleObj name="Equation" r:id="rId11" imgW="7327800" imgH="1015920" progId="Equation.DSMT4">
                    <p:embed/>
                    <p:pic>
                      <p:nvPicPr>
                        <p:cNvPr id="0" name="Object 5"/>
                        <p:cNvPicPr>
                          <a:picLocks noChangeAspect="1" noChangeArrowheads="1"/>
                        </p:cNvPicPr>
                        <p:nvPr/>
                      </p:nvPicPr>
                      <p:blipFill>
                        <a:blip r:embed="rId12"/>
                        <a:srcRect/>
                        <a:stretch>
                          <a:fillRect/>
                        </a:stretch>
                      </p:blipFill>
                      <p:spPr bwMode="auto">
                        <a:xfrm>
                          <a:off x="577545" y="4691486"/>
                          <a:ext cx="11464094" cy="1567273"/>
                        </a:xfrm>
                        <a:prstGeom prst="rect">
                          <a:avLst/>
                        </a:prstGeom>
                        <a:noFill/>
                      </p:spPr>
                    </p:pic>
                  </p:oleObj>
                </mc:Fallback>
              </mc:AlternateContent>
            </a:graphicData>
          </a:graphic>
        </p:graphicFrame>
        <p:sp>
          <p:nvSpPr>
            <p:cNvPr id="43" name="下箭头 42"/>
            <p:cNvSpPr/>
            <p:nvPr/>
          </p:nvSpPr>
          <p:spPr bwMode="auto">
            <a:xfrm rot="16200000">
              <a:off x="194301" y="5364168"/>
              <a:ext cx="248559" cy="303879"/>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704024511"/>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par>
                                <p:cTn id="13" presetID="2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Hard-margin SVM solver based on duality</a:t>
            </a:r>
            <a:endParaRPr lang="zh-CN" altLang="en-US" sz="3000" dirty="0">
              <a:ea typeface="楷体" panose="02010609060101010101" pitchFamily="49" charset="-122"/>
              <a:cs typeface="Calibri" panose="020F0502020204030204" pitchFamily="34" charset="0"/>
            </a:endParaRPr>
          </a:p>
        </p:txBody>
      </p:sp>
      <p:sp>
        <p:nvSpPr>
          <p:cNvPr id="32" name="文本框 31">
            <a:extLst>
              <a:ext uri="{FF2B5EF4-FFF2-40B4-BE49-F238E27FC236}">
                <a16:creationId xmlns:a16="http://schemas.microsoft.com/office/drawing/2014/main" id="{AC4A55F3-1252-41C4-9B9D-C3ED89567378}"/>
              </a:ext>
            </a:extLst>
          </p:cNvPr>
          <p:cNvSpPr txBox="1"/>
          <p:nvPr/>
        </p:nvSpPr>
        <p:spPr>
          <a:xfrm>
            <a:off x="802631" y="880257"/>
            <a:ext cx="8780163" cy="461665"/>
          </a:xfrm>
          <a:prstGeom prst="rect">
            <a:avLst/>
          </a:prstGeom>
          <a:noFill/>
        </p:spPr>
        <p:txBody>
          <a:bodyPr wrap="square" rtlCol="0">
            <a:spAutoFit/>
          </a:bodyPr>
          <a:lstStyle/>
          <a:p>
            <a:pPr algn="just"/>
            <a:r>
              <a:rPr lang="en-US" altLang="zh-CN" dirty="0"/>
              <a:t>First, solve the dual problem, Eq. 3, to get the dual optimal solution</a:t>
            </a:r>
            <a:endParaRPr lang="zh-CN" altLang="en-US" dirty="0"/>
          </a:p>
        </p:txBody>
      </p:sp>
      <p:graphicFrame>
        <p:nvGraphicFramePr>
          <p:cNvPr id="33" name="对象 32"/>
          <p:cNvGraphicFramePr>
            <a:graphicFrameLocks noChangeAspect="1"/>
          </p:cNvGraphicFramePr>
          <p:nvPr/>
        </p:nvGraphicFramePr>
        <p:xfrm>
          <a:off x="9211319" y="900056"/>
          <a:ext cx="371475" cy="404813"/>
        </p:xfrm>
        <a:graphic>
          <a:graphicData uri="http://schemas.openxmlformats.org/presentationml/2006/ole">
            <mc:AlternateContent xmlns:mc="http://schemas.openxmlformats.org/markup-compatibility/2006">
              <mc:Choice xmlns:v="urn:schemas-microsoft-com:vml" Requires="v">
                <p:oleObj spid="_x0000_s229524" name="Equation" r:id="rId3" imgW="177480" imgH="203040" progId="Equation.DSMT4">
                  <p:embed/>
                </p:oleObj>
              </mc:Choice>
              <mc:Fallback>
                <p:oleObj name="Equation" r:id="rId3" imgW="177480" imgH="203040" progId="Equation.DSMT4">
                  <p:embed/>
                  <p:pic>
                    <p:nvPicPr>
                      <p:cNvPr id="0" name=""/>
                      <p:cNvPicPr>
                        <a:picLocks noChangeAspect="1" noChangeArrowheads="1"/>
                      </p:cNvPicPr>
                      <p:nvPr/>
                    </p:nvPicPr>
                    <p:blipFill>
                      <a:blip r:embed="rId4"/>
                      <a:srcRect/>
                      <a:stretch>
                        <a:fillRect/>
                      </a:stretch>
                    </p:blipFill>
                    <p:spPr bwMode="auto">
                      <a:xfrm>
                        <a:off x="9211319" y="900056"/>
                        <a:ext cx="371475" cy="404813"/>
                      </a:xfrm>
                      <a:prstGeom prst="rect">
                        <a:avLst/>
                      </a:prstGeom>
                      <a:noFill/>
                    </p:spPr>
                  </p:pic>
                </p:oleObj>
              </mc:Fallback>
            </mc:AlternateContent>
          </a:graphicData>
        </a:graphic>
      </p:graphicFrame>
      <p:sp>
        <p:nvSpPr>
          <p:cNvPr id="38" name="文本框 37">
            <a:extLst>
              <a:ext uri="{FF2B5EF4-FFF2-40B4-BE49-F238E27FC236}">
                <a16:creationId xmlns:a16="http://schemas.microsoft.com/office/drawing/2014/main" id="{AC4A55F3-1252-41C4-9B9D-C3ED89567378}"/>
              </a:ext>
            </a:extLst>
          </p:cNvPr>
          <p:cNvSpPr txBox="1"/>
          <p:nvPr/>
        </p:nvSpPr>
        <p:spPr>
          <a:xfrm>
            <a:off x="802631" y="1361721"/>
            <a:ext cx="2389143" cy="461665"/>
          </a:xfrm>
          <a:prstGeom prst="rect">
            <a:avLst/>
          </a:prstGeom>
          <a:noFill/>
        </p:spPr>
        <p:txBody>
          <a:bodyPr wrap="square" rtlCol="0">
            <a:spAutoFit/>
          </a:bodyPr>
          <a:lstStyle/>
          <a:p>
            <a:pPr algn="just"/>
            <a:r>
              <a:rPr lang="en-US" altLang="zh-CN" dirty="0"/>
              <a:t>(2) Solve </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1266181433"/>
              </p:ext>
            </p:extLst>
          </p:nvPr>
        </p:nvGraphicFramePr>
        <p:xfrm>
          <a:off x="1323917" y="1697101"/>
          <a:ext cx="4553489" cy="1774484"/>
        </p:xfrm>
        <a:graphic>
          <a:graphicData uri="http://schemas.openxmlformats.org/presentationml/2006/ole">
            <mc:AlternateContent xmlns:mc="http://schemas.openxmlformats.org/markup-compatibility/2006">
              <mc:Choice xmlns:v="urn:schemas-microsoft-com:vml" Requires="v">
                <p:oleObj spid="_x0000_s229525" name="Equation" r:id="rId5" imgW="2971800" imgH="1155700" progId="Equation.DSMT4">
                  <p:embed/>
                </p:oleObj>
              </mc:Choice>
              <mc:Fallback>
                <p:oleObj name="Equation" r:id="rId5" imgW="2971800" imgH="11557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917" y="1697101"/>
                        <a:ext cx="4553489" cy="1774484"/>
                      </a:xfrm>
                      <a:prstGeom prst="rect">
                        <a:avLst/>
                      </a:prstGeom>
                      <a:noFill/>
                    </p:spPr>
                  </p:pic>
                </p:oleObj>
              </mc:Fallback>
            </mc:AlternateContent>
          </a:graphicData>
        </a:graphic>
      </p:graphicFrame>
      <p:grpSp>
        <p:nvGrpSpPr>
          <p:cNvPr id="2" name="组合 1"/>
          <p:cNvGrpSpPr/>
          <p:nvPr/>
        </p:nvGrpSpPr>
        <p:grpSpPr>
          <a:xfrm>
            <a:off x="6016691" y="1428655"/>
            <a:ext cx="5737390" cy="1921056"/>
            <a:chOff x="6016691" y="1428655"/>
            <a:chExt cx="5737390" cy="1921056"/>
          </a:xfrm>
        </p:grpSpPr>
        <p:sp>
          <p:nvSpPr>
            <p:cNvPr id="43" name="下箭头 42"/>
            <p:cNvSpPr/>
            <p:nvPr/>
          </p:nvSpPr>
          <p:spPr bwMode="auto">
            <a:xfrm rot="16200000">
              <a:off x="6189229" y="2278910"/>
              <a:ext cx="257245" cy="602322"/>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987470568"/>
                </p:ext>
              </p:extLst>
            </p:nvPr>
          </p:nvGraphicFramePr>
          <p:xfrm>
            <a:off x="6763115" y="1467804"/>
            <a:ext cx="4747408" cy="1881907"/>
          </p:xfrm>
          <a:graphic>
            <a:graphicData uri="http://schemas.openxmlformats.org/presentationml/2006/ole">
              <mc:AlternateContent xmlns:mc="http://schemas.openxmlformats.org/markup-compatibility/2006">
                <mc:Choice xmlns:v="urn:schemas-microsoft-com:vml" Requires="v">
                  <p:oleObj spid="_x0000_s229526" name="Equation" r:id="rId7" imgW="2844800" imgH="1155700" progId="Equation.DSMT4">
                    <p:embed/>
                  </p:oleObj>
                </mc:Choice>
                <mc:Fallback>
                  <p:oleObj name="Equation" r:id="rId7" imgW="2844800" imgH="11557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3115" y="1467804"/>
                          <a:ext cx="4747408" cy="1881907"/>
                        </a:xfrm>
                        <a:prstGeom prst="rect">
                          <a:avLst/>
                        </a:prstGeom>
                        <a:noFill/>
                      </p:spPr>
                    </p:pic>
                  </p:oleObj>
                </mc:Fallback>
              </mc:AlternateContent>
            </a:graphicData>
          </a:graphic>
        </p:graphicFrame>
        <p:sp>
          <p:nvSpPr>
            <p:cNvPr id="27" name="矩形 26">
              <a:extLst>
                <a:ext uri="{FF2B5EF4-FFF2-40B4-BE49-F238E27FC236}">
                  <a16:creationId xmlns:a16="http://schemas.microsoft.com/office/drawing/2014/main" id="{3B0EECBD-1338-44AB-A0E3-DCF036767410}"/>
                </a:ext>
              </a:extLst>
            </p:cNvPr>
            <p:cNvSpPr/>
            <p:nvPr/>
          </p:nvSpPr>
          <p:spPr bwMode="auto">
            <a:xfrm>
              <a:off x="6700100" y="1428655"/>
              <a:ext cx="4997318" cy="1921055"/>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29" name="文本框 28">
              <a:extLst>
                <a:ext uri="{FF2B5EF4-FFF2-40B4-BE49-F238E27FC236}">
                  <a16:creationId xmlns:a16="http://schemas.microsoft.com/office/drawing/2014/main" id="{DDDB9F3E-0FE1-4107-884F-BB857CC0776B}"/>
                </a:ext>
              </a:extLst>
            </p:cNvPr>
            <p:cNvSpPr txBox="1"/>
            <p:nvPr/>
          </p:nvSpPr>
          <p:spPr>
            <a:xfrm>
              <a:off x="10549984" y="2346076"/>
              <a:ext cx="1204097" cy="461665"/>
            </a:xfrm>
            <a:prstGeom prst="rect">
              <a:avLst/>
            </a:prstGeom>
            <a:noFill/>
          </p:spPr>
          <p:txBody>
            <a:bodyPr wrap="square" rtlCol="0">
              <a:spAutoFit/>
            </a:bodyPr>
            <a:lstStyle/>
            <a:p>
              <a:pPr algn="just"/>
              <a:r>
                <a:rPr lang="en-US" altLang="zh-CN" b="1" dirty="0"/>
                <a:t>(Eq. 4)</a:t>
              </a:r>
            </a:p>
          </p:txBody>
        </p:sp>
      </p:grpSp>
      <p:sp>
        <p:nvSpPr>
          <p:cNvPr id="30" name="文本框 29">
            <a:extLst>
              <a:ext uri="{FF2B5EF4-FFF2-40B4-BE49-F238E27FC236}">
                <a16:creationId xmlns:a16="http://schemas.microsoft.com/office/drawing/2014/main" id="{19B56558-BFB8-4049-8AF3-07D49139F607}"/>
              </a:ext>
            </a:extLst>
          </p:cNvPr>
          <p:cNvSpPr txBox="1"/>
          <p:nvPr/>
        </p:nvSpPr>
        <p:spPr>
          <a:xfrm>
            <a:off x="225628" y="5630706"/>
            <a:ext cx="11730584" cy="707886"/>
          </a:xfrm>
          <a:prstGeom prst="rect">
            <a:avLst/>
          </a:prstGeom>
          <a:solidFill>
            <a:srgbClr val="002060"/>
          </a:solidFill>
        </p:spPr>
        <p:txBody>
          <a:bodyPr wrap="square" rtlCol="0">
            <a:spAutoFit/>
          </a:bodyPr>
          <a:lstStyle/>
          <a:p>
            <a:pPr algn="just"/>
            <a:r>
              <a:rPr lang="en-US" altLang="zh-CN" sz="2000" dirty="0">
                <a:solidFill>
                  <a:srgbClr val="FFFF00"/>
                </a:solidFill>
              </a:rPr>
              <a:t>For solving the specific optimization problem of Eq. 4, algorithms more efficient than standard packages for solving the general convex quadratic program problems exist, such as the sequential minimal optimization, SMO</a:t>
            </a:r>
            <a:endParaRPr lang="zh-CN" altLang="en-US" sz="2000" dirty="0">
              <a:solidFill>
                <a:srgbClr val="FFFF00"/>
              </a:solidFill>
            </a:endParaRPr>
          </a:p>
        </p:txBody>
      </p:sp>
      <p:grpSp>
        <p:nvGrpSpPr>
          <p:cNvPr id="7" name="组合 6"/>
          <p:cNvGrpSpPr/>
          <p:nvPr/>
        </p:nvGrpSpPr>
        <p:grpSpPr>
          <a:xfrm>
            <a:off x="0" y="3435730"/>
            <a:ext cx="11758117" cy="2137785"/>
            <a:chOff x="0" y="3435730"/>
            <a:chExt cx="11758117" cy="2137785"/>
          </a:xfrm>
        </p:grpSpPr>
        <p:sp>
          <p:nvSpPr>
            <p:cNvPr id="18" name="文本框 17">
              <a:extLst>
                <a:ext uri="{FF2B5EF4-FFF2-40B4-BE49-F238E27FC236}">
                  <a16:creationId xmlns:a16="http://schemas.microsoft.com/office/drawing/2014/main" id="{AC4A55F3-1252-41C4-9B9D-C3ED89567378}"/>
                </a:ext>
              </a:extLst>
            </p:cNvPr>
            <p:cNvSpPr txBox="1"/>
            <p:nvPr/>
          </p:nvSpPr>
          <p:spPr>
            <a:xfrm>
              <a:off x="6705852" y="5153374"/>
              <a:ext cx="5052265" cy="400110"/>
            </a:xfrm>
            <a:prstGeom prst="rect">
              <a:avLst/>
            </a:prstGeom>
            <a:noFill/>
          </p:spPr>
          <p:txBody>
            <a:bodyPr wrap="square" rtlCol="0">
              <a:spAutoFit/>
            </a:bodyPr>
            <a:lstStyle/>
            <a:p>
              <a:pPr algn="just"/>
              <a:r>
                <a:rPr lang="en-US" altLang="zh-CN" sz="2000" dirty="0"/>
                <a:t>It is also a convex quadratic program problem!</a:t>
              </a:r>
              <a:endParaRPr lang="zh-CN" altLang="en-US" sz="2000" dirty="0"/>
            </a:p>
          </p:txBody>
        </p:sp>
        <p:sp>
          <p:nvSpPr>
            <p:cNvPr id="19" name="文本框 18">
              <a:extLst>
                <a:ext uri="{FF2B5EF4-FFF2-40B4-BE49-F238E27FC236}">
                  <a16:creationId xmlns:a16="http://schemas.microsoft.com/office/drawing/2014/main" id="{DDDB9F3E-0FE1-4107-884F-BB857CC0776B}"/>
                </a:ext>
              </a:extLst>
            </p:cNvPr>
            <p:cNvSpPr txBox="1"/>
            <p:nvPr/>
          </p:nvSpPr>
          <p:spPr>
            <a:xfrm>
              <a:off x="10549985" y="4179967"/>
              <a:ext cx="1204097" cy="461665"/>
            </a:xfrm>
            <a:prstGeom prst="rect">
              <a:avLst/>
            </a:prstGeom>
            <a:noFill/>
          </p:spPr>
          <p:txBody>
            <a:bodyPr wrap="square" rtlCol="0">
              <a:spAutoFit/>
            </a:bodyPr>
            <a:lstStyle/>
            <a:p>
              <a:pPr algn="just"/>
              <a:r>
                <a:rPr lang="en-US" altLang="zh-CN" b="1" dirty="0"/>
                <a:t>(Eq. 5)</a:t>
              </a:r>
            </a:p>
          </p:txBody>
        </p:sp>
        <p:graphicFrame>
          <p:nvGraphicFramePr>
            <p:cNvPr id="9" name="对象 8"/>
            <p:cNvGraphicFramePr>
              <a:graphicFrameLocks noChangeAspect="1"/>
            </p:cNvGraphicFramePr>
            <p:nvPr>
              <p:extLst>
                <p:ext uri="{D42A27DB-BD31-4B8C-83A1-F6EECF244321}">
                  <p14:modId xmlns:p14="http://schemas.microsoft.com/office/powerpoint/2010/main" val="3425007475"/>
                </p:ext>
              </p:extLst>
            </p:nvPr>
          </p:nvGraphicFramePr>
          <p:xfrm>
            <a:off x="1183172" y="3865034"/>
            <a:ext cx="1538788" cy="1538788"/>
          </p:xfrm>
          <a:graphic>
            <a:graphicData uri="http://schemas.openxmlformats.org/presentationml/2006/ole">
              <mc:AlternateContent xmlns:mc="http://schemas.openxmlformats.org/markup-compatibility/2006">
                <mc:Choice xmlns:v="urn:schemas-microsoft-com:vml" Requires="v">
                  <p:oleObj spid="_x0000_s229527" name="Equation" r:id="rId9" imgW="990170" imgH="990170" progId="Equation.DSMT4">
                    <p:embed/>
                  </p:oleObj>
                </mc:Choice>
                <mc:Fallback>
                  <p:oleObj name="Equation" r:id="rId9" imgW="990170" imgH="99017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3172" y="3865034"/>
                          <a:ext cx="1538788" cy="1538788"/>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362091920"/>
                </p:ext>
              </p:extLst>
            </p:nvPr>
          </p:nvGraphicFramePr>
          <p:xfrm>
            <a:off x="2876898" y="3973950"/>
            <a:ext cx="3659014" cy="1322670"/>
          </p:xfrm>
          <a:graphic>
            <a:graphicData uri="http://schemas.openxmlformats.org/presentationml/2006/ole">
              <mc:AlternateContent xmlns:mc="http://schemas.openxmlformats.org/markup-compatibility/2006">
                <mc:Choice xmlns:v="urn:schemas-microsoft-com:vml" Requires="v">
                  <p:oleObj spid="_x0000_s229528" name="Equation" r:id="rId11" imgW="2743200" imgH="990600" progId="Equation.DSMT4">
                    <p:embed/>
                  </p:oleObj>
                </mc:Choice>
                <mc:Fallback>
                  <p:oleObj name="Equation" r:id="rId11" imgW="2743200" imgH="99060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76898" y="3973950"/>
                          <a:ext cx="3659014" cy="1322670"/>
                        </a:xfrm>
                        <a:prstGeom prst="rect">
                          <a:avLst/>
                        </a:prstGeom>
                        <a:noFill/>
                      </p:spPr>
                    </p:pic>
                  </p:oleObj>
                </mc:Fallback>
              </mc:AlternateContent>
            </a:graphicData>
          </a:graphic>
        </p:graphicFrame>
        <p:sp>
          <p:nvSpPr>
            <p:cNvPr id="24" name="文本框 23">
              <a:extLst>
                <a:ext uri="{FF2B5EF4-FFF2-40B4-BE49-F238E27FC236}">
                  <a16:creationId xmlns:a16="http://schemas.microsoft.com/office/drawing/2014/main" id="{AC4A55F3-1252-41C4-9B9D-C3ED89567378}"/>
                </a:ext>
              </a:extLst>
            </p:cNvPr>
            <p:cNvSpPr txBox="1"/>
            <p:nvPr/>
          </p:nvSpPr>
          <p:spPr>
            <a:xfrm>
              <a:off x="0" y="4391243"/>
              <a:ext cx="4235570" cy="400110"/>
            </a:xfrm>
            <a:prstGeom prst="rect">
              <a:avLst/>
            </a:prstGeom>
            <a:noFill/>
          </p:spPr>
          <p:txBody>
            <a:bodyPr wrap="square" rtlCol="0">
              <a:spAutoFit/>
            </a:bodyPr>
            <a:lstStyle/>
            <a:p>
              <a:pPr algn="just"/>
              <a:r>
                <a:rPr lang="en-US" altLang="zh-CN" sz="2000" dirty="0"/>
                <a:t>Denote by                         ,</a:t>
              </a:r>
              <a:endParaRPr lang="zh-CN" altLang="en-US" sz="2000" dirty="0"/>
            </a:p>
          </p:txBody>
        </p:sp>
        <p:graphicFrame>
          <p:nvGraphicFramePr>
            <p:cNvPr id="13" name="对象 12"/>
            <p:cNvGraphicFramePr>
              <a:graphicFrameLocks noChangeAspect="1"/>
            </p:cNvGraphicFramePr>
            <p:nvPr>
              <p:extLst>
                <p:ext uri="{D42A27DB-BD31-4B8C-83A1-F6EECF244321}">
                  <p14:modId xmlns:p14="http://schemas.microsoft.com/office/powerpoint/2010/main" val="2897596147"/>
                </p:ext>
              </p:extLst>
            </p:nvPr>
          </p:nvGraphicFramePr>
          <p:xfrm>
            <a:off x="6931839" y="3485482"/>
            <a:ext cx="3170651" cy="1781629"/>
          </p:xfrm>
          <a:graphic>
            <a:graphicData uri="http://schemas.openxmlformats.org/presentationml/2006/ole">
              <mc:AlternateContent xmlns:mc="http://schemas.openxmlformats.org/markup-compatibility/2006">
                <mc:Choice xmlns:v="urn:schemas-microsoft-com:vml" Requires="v">
                  <p:oleObj spid="_x0000_s229529" name="Equation" r:id="rId13" imgW="2082800" imgH="1219200" progId="Equation.DSMT4">
                    <p:embed/>
                  </p:oleObj>
                </mc:Choice>
                <mc:Fallback>
                  <p:oleObj name="Equation" r:id="rId13" imgW="2082800" imgH="1219200" progId="Equation.DSMT4">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1839" y="3485482"/>
                          <a:ext cx="3170651" cy="1781629"/>
                        </a:xfrm>
                        <a:prstGeom prst="rect">
                          <a:avLst/>
                        </a:prstGeom>
                        <a:noFill/>
                      </p:spPr>
                    </p:pic>
                  </p:oleObj>
                </mc:Fallback>
              </mc:AlternateContent>
            </a:graphicData>
          </a:graphic>
        </p:graphicFrame>
        <p:sp>
          <p:nvSpPr>
            <p:cNvPr id="28" name="矩形 27">
              <a:extLst>
                <a:ext uri="{FF2B5EF4-FFF2-40B4-BE49-F238E27FC236}">
                  <a16:creationId xmlns:a16="http://schemas.microsoft.com/office/drawing/2014/main" id="{3B0EECBD-1338-44AB-A0E3-DCF036767410}"/>
                </a:ext>
              </a:extLst>
            </p:cNvPr>
            <p:cNvSpPr/>
            <p:nvPr/>
          </p:nvSpPr>
          <p:spPr bwMode="auto">
            <a:xfrm>
              <a:off x="6705852" y="3435730"/>
              <a:ext cx="4997318" cy="2117754"/>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21" name="文本框 20">
              <a:extLst>
                <a:ext uri="{FF2B5EF4-FFF2-40B4-BE49-F238E27FC236}">
                  <a16:creationId xmlns:a16="http://schemas.microsoft.com/office/drawing/2014/main" id="{AC4A55F3-1252-41C4-9B9D-C3ED89567378}"/>
                </a:ext>
              </a:extLst>
            </p:cNvPr>
            <p:cNvSpPr txBox="1"/>
            <p:nvPr/>
          </p:nvSpPr>
          <p:spPr>
            <a:xfrm>
              <a:off x="2947947" y="5204183"/>
              <a:ext cx="2323005" cy="369332"/>
            </a:xfrm>
            <a:prstGeom prst="rect">
              <a:avLst/>
            </a:prstGeom>
            <a:noFill/>
          </p:spPr>
          <p:txBody>
            <a:bodyPr wrap="square" rtlCol="0">
              <a:spAutoFit/>
            </a:bodyPr>
            <a:lstStyle/>
            <a:p>
              <a:pPr algn="just"/>
              <a:r>
                <a:rPr lang="en-US" altLang="zh-CN" sz="1800" dirty="0"/>
                <a:t>(positive semi-definite)</a:t>
              </a:r>
              <a:endParaRPr lang="zh-CN" altLang="en-US" sz="1800" dirty="0"/>
            </a:p>
          </p:txBody>
        </p:sp>
      </p:grpSp>
    </p:spTree>
    <p:extLst>
      <p:ext uri="{BB962C8B-B14F-4D97-AF65-F5344CB8AC3E}">
        <p14:creationId xmlns:p14="http://schemas.microsoft.com/office/powerpoint/2010/main" val="4061315239"/>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0969895" cy="838200"/>
          </a:xfrm>
        </p:spPr>
        <p:txBody>
          <a:bodyPr/>
          <a:lstStyle/>
          <a:p>
            <a:r>
              <a:rPr lang="en-US" altLang="zh-CN" sz="3000" dirty="0">
                <a:ea typeface="楷体" panose="02010609060101010101" pitchFamily="49" charset="-122"/>
                <a:cs typeface="Calibri" panose="020F0502020204030204" pitchFamily="34" charset="0"/>
              </a:rPr>
              <a:t>Linear separability</a:t>
            </a:r>
            <a:endParaRPr lang="zh-CN" altLang="en-US" sz="3000" dirty="0">
              <a:ea typeface="楷体" panose="02010609060101010101" pitchFamily="49" charset="-122"/>
              <a:cs typeface="Calibri" panose="020F0502020204030204" pitchFamily="34" charset="0"/>
            </a:endParaRPr>
          </a:p>
        </p:txBody>
      </p:sp>
      <p:pic>
        <p:nvPicPr>
          <p:cNvPr id="41" name="Content Placeholder 3"/>
          <p:cNvPicPr>
            <a:picLocks noChangeAspect="1"/>
          </p:cNvPicPr>
          <p:nvPr/>
        </p:nvPicPr>
        <p:blipFill>
          <a:blip r:embed="rId2"/>
          <a:stretch>
            <a:fillRect/>
          </a:stretch>
        </p:blipFill>
        <p:spPr>
          <a:xfrm>
            <a:off x="3550657" y="1501180"/>
            <a:ext cx="5462416" cy="586742"/>
          </a:xfrm>
          <a:prstGeom prst="rect">
            <a:avLst/>
          </a:prstGeom>
        </p:spPr>
      </p:pic>
      <p:sp>
        <p:nvSpPr>
          <p:cNvPr id="42" name="Rectangle 8"/>
          <p:cNvSpPr/>
          <p:nvPr/>
        </p:nvSpPr>
        <p:spPr>
          <a:xfrm>
            <a:off x="838200" y="942536"/>
            <a:ext cx="7089742" cy="400110"/>
          </a:xfrm>
          <a:prstGeom prst="rect">
            <a:avLst/>
          </a:prstGeom>
        </p:spPr>
        <p:txBody>
          <a:bodyPr wrap="square">
            <a:spAutoFit/>
          </a:bodyPr>
          <a:lstStyle/>
          <a:p>
            <a:pPr eaLnBrk="1" fontAlgn="auto" hangingPunct="1">
              <a:spcBef>
                <a:spcPts val="0"/>
              </a:spcBef>
              <a:spcAft>
                <a:spcPts val="0"/>
              </a:spcAft>
            </a:pPr>
            <a:r>
              <a:rPr lang="en-US" sz="2000" dirty="0">
                <a:solidFill>
                  <a:srgbClr val="000000"/>
                </a:solidFill>
                <a:cs typeface="Times New Roman" panose="02020603050405020304" pitchFamily="18" charset="0"/>
              </a:rPr>
              <a:t>In one dimension, you can find a </a:t>
            </a:r>
            <a:r>
              <a:rPr lang="en-US" sz="2000" b="1" dirty="0">
                <a:solidFill>
                  <a:srgbClr val="000000"/>
                </a:solidFill>
                <a:cs typeface="Times New Roman" panose="02020603050405020304" pitchFamily="18" charset="0"/>
              </a:rPr>
              <a:t>point </a:t>
            </a:r>
            <a:r>
              <a:rPr lang="en-US" sz="2000" dirty="0">
                <a:solidFill>
                  <a:srgbClr val="000000"/>
                </a:solidFill>
                <a:cs typeface="Times New Roman" panose="02020603050405020304" pitchFamily="18" charset="0"/>
              </a:rPr>
              <a:t>separating the data </a:t>
            </a:r>
          </a:p>
        </p:txBody>
      </p:sp>
      <p:sp>
        <p:nvSpPr>
          <p:cNvPr id="43" name="Rectangle 9"/>
          <p:cNvSpPr/>
          <p:nvPr/>
        </p:nvSpPr>
        <p:spPr>
          <a:xfrm>
            <a:off x="1236725" y="2484998"/>
            <a:ext cx="4358862" cy="707886"/>
          </a:xfrm>
          <a:prstGeom prst="rect">
            <a:avLst/>
          </a:prstGeom>
        </p:spPr>
        <p:txBody>
          <a:bodyPr wrap="square">
            <a:spAutoFit/>
          </a:bodyPr>
          <a:lstStyle/>
          <a:p>
            <a:pPr eaLnBrk="1" fontAlgn="auto" hangingPunct="1">
              <a:spcBef>
                <a:spcPts val="0"/>
              </a:spcBef>
              <a:spcAft>
                <a:spcPts val="0"/>
              </a:spcAft>
            </a:pPr>
            <a:r>
              <a:rPr lang="en-US" sz="2000" dirty="0">
                <a:solidFill>
                  <a:srgbClr val="000000"/>
                </a:solidFill>
                <a:cs typeface="Times New Roman" panose="02020603050405020304" pitchFamily="18" charset="0"/>
              </a:rPr>
              <a:t>In two dimensions, you can find a </a:t>
            </a:r>
            <a:r>
              <a:rPr lang="en-US" sz="2000" b="1" dirty="0">
                <a:solidFill>
                  <a:srgbClr val="000000"/>
                </a:solidFill>
                <a:cs typeface="Times New Roman" panose="02020603050405020304" pitchFamily="18" charset="0"/>
              </a:rPr>
              <a:t>line </a:t>
            </a:r>
            <a:r>
              <a:rPr lang="en-US" sz="2000" dirty="0">
                <a:solidFill>
                  <a:srgbClr val="000000"/>
                </a:solidFill>
                <a:cs typeface="Times New Roman" panose="02020603050405020304" pitchFamily="18" charset="0"/>
              </a:rPr>
              <a:t>separating the data </a:t>
            </a:r>
          </a:p>
        </p:txBody>
      </p:sp>
      <p:pic>
        <p:nvPicPr>
          <p:cNvPr id="44" name="Picture 10"/>
          <p:cNvPicPr>
            <a:picLocks noChangeAspect="1"/>
          </p:cNvPicPr>
          <p:nvPr/>
        </p:nvPicPr>
        <p:blipFill>
          <a:blip r:embed="rId3"/>
          <a:stretch>
            <a:fillRect/>
          </a:stretch>
        </p:blipFill>
        <p:spPr>
          <a:xfrm>
            <a:off x="930274" y="3230274"/>
            <a:ext cx="4209523" cy="3119278"/>
          </a:xfrm>
          <a:prstGeom prst="rect">
            <a:avLst/>
          </a:prstGeom>
        </p:spPr>
      </p:pic>
      <p:pic>
        <p:nvPicPr>
          <p:cNvPr id="45" name="Picture 11"/>
          <p:cNvPicPr>
            <a:picLocks noChangeAspect="1"/>
          </p:cNvPicPr>
          <p:nvPr/>
        </p:nvPicPr>
        <p:blipFill>
          <a:blip r:embed="rId4"/>
          <a:stretch>
            <a:fillRect/>
          </a:stretch>
        </p:blipFill>
        <p:spPr>
          <a:xfrm>
            <a:off x="7026177" y="3230273"/>
            <a:ext cx="4446244" cy="3041833"/>
          </a:xfrm>
          <a:prstGeom prst="rect">
            <a:avLst/>
          </a:prstGeom>
        </p:spPr>
      </p:pic>
      <p:sp>
        <p:nvSpPr>
          <p:cNvPr id="46" name="Rectangle 12"/>
          <p:cNvSpPr/>
          <p:nvPr/>
        </p:nvSpPr>
        <p:spPr>
          <a:xfrm>
            <a:off x="7180393" y="2484997"/>
            <a:ext cx="4719776" cy="707886"/>
          </a:xfrm>
          <a:prstGeom prst="rect">
            <a:avLst/>
          </a:prstGeom>
        </p:spPr>
        <p:txBody>
          <a:bodyPr wrap="square">
            <a:spAutoFit/>
          </a:bodyPr>
          <a:lstStyle/>
          <a:p>
            <a:pPr eaLnBrk="1" fontAlgn="auto" hangingPunct="1">
              <a:spcBef>
                <a:spcPts val="0"/>
              </a:spcBef>
              <a:spcAft>
                <a:spcPts val="0"/>
              </a:spcAft>
            </a:pPr>
            <a:r>
              <a:rPr lang="en-US" sz="2000" dirty="0">
                <a:solidFill>
                  <a:srgbClr val="000000"/>
                </a:solidFill>
                <a:cs typeface="Times New Roman" panose="02020603050405020304" pitchFamily="18" charset="0"/>
              </a:rPr>
              <a:t>In three dimensions, you can find a </a:t>
            </a:r>
            <a:r>
              <a:rPr lang="en-US" sz="2000" b="1" dirty="0">
                <a:solidFill>
                  <a:srgbClr val="000000"/>
                </a:solidFill>
                <a:cs typeface="Times New Roman" panose="02020603050405020304" pitchFamily="18" charset="0"/>
              </a:rPr>
              <a:t>plane </a:t>
            </a:r>
            <a:r>
              <a:rPr lang="en-US" sz="2000" dirty="0">
                <a:solidFill>
                  <a:srgbClr val="000000"/>
                </a:solidFill>
                <a:cs typeface="Times New Roman" panose="02020603050405020304" pitchFamily="18" charset="0"/>
              </a:rPr>
              <a:t>separating the data </a:t>
            </a:r>
          </a:p>
        </p:txBody>
      </p:sp>
      <p:sp>
        <p:nvSpPr>
          <p:cNvPr id="2" name="矩形 1"/>
          <p:cNvSpPr/>
          <p:nvPr/>
        </p:nvSpPr>
        <p:spPr bwMode="auto">
          <a:xfrm>
            <a:off x="3550657" y="1414172"/>
            <a:ext cx="5645101" cy="67375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085308302"/>
      </p:ext>
    </p:extLst>
  </p:cSld>
  <p:clrMapOvr>
    <a:masterClrMapping/>
  </p:clrMapOvr>
  <p:transition advTm="12526"/>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Hard-margin SVM solver based on duality</a:t>
            </a:r>
            <a:endParaRPr lang="zh-CN" altLang="en-US" sz="3000" dirty="0">
              <a:ea typeface="楷体" panose="02010609060101010101" pitchFamily="49" charset="-122"/>
              <a:cs typeface="Calibri" panose="020F0502020204030204" pitchFamily="34" charset="0"/>
            </a:endParaRPr>
          </a:p>
        </p:txBody>
      </p:sp>
      <p:sp>
        <p:nvSpPr>
          <p:cNvPr id="32" name="文本框 31">
            <a:extLst>
              <a:ext uri="{FF2B5EF4-FFF2-40B4-BE49-F238E27FC236}">
                <a16:creationId xmlns:a16="http://schemas.microsoft.com/office/drawing/2014/main" id="{AC4A55F3-1252-41C4-9B9D-C3ED89567378}"/>
              </a:ext>
            </a:extLst>
          </p:cNvPr>
          <p:cNvSpPr txBox="1"/>
          <p:nvPr/>
        </p:nvSpPr>
        <p:spPr>
          <a:xfrm>
            <a:off x="802631" y="880257"/>
            <a:ext cx="10963799" cy="461665"/>
          </a:xfrm>
          <a:prstGeom prst="rect">
            <a:avLst/>
          </a:prstGeom>
          <a:noFill/>
        </p:spPr>
        <p:txBody>
          <a:bodyPr wrap="square" rtlCol="0">
            <a:spAutoFit/>
          </a:bodyPr>
          <a:lstStyle/>
          <a:p>
            <a:pPr algn="just"/>
            <a:r>
              <a:rPr lang="en-US" altLang="zh-CN" dirty="0"/>
              <a:t>Second, with     , based on KKT conditions, derive the primal optimal solution (</a:t>
            </a:r>
            <a:r>
              <a:rPr lang="en-US" altLang="zh-CN" b="1" dirty="0"/>
              <a:t>w</a:t>
            </a:r>
            <a:r>
              <a:rPr lang="en-US" altLang="zh-CN" baseline="30000" dirty="0"/>
              <a:t>*</a:t>
            </a:r>
            <a:r>
              <a:rPr lang="en-US" altLang="zh-CN" dirty="0"/>
              <a:t>, </a:t>
            </a:r>
            <a:r>
              <a:rPr lang="en-US" altLang="zh-CN" i="1" dirty="0"/>
              <a:t>b</a:t>
            </a:r>
            <a:r>
              <a:rPr lang="en-US" altLang="zh-CN" baseline="30000" dirty="0"/>
              <a:t>*</a:t>
            </a:r>
            <a:r>
              <a:rPr lang="en-US" altLang="zh-CN" dirty="0"/>
              <a:t>)</a:t>
            </a:r>
            <a:endParaRPr lang="zh-CN" altLang="en-US" dirty="0"/>
          </a:p>
        </p:txBody>
      </p:sp>
      <p:graphicFrame>
        <p:nvGraphicFramePr>
          <p:cNvPr id="33" name="对象 32"/>
          <p:cNvGraphicFramePr>
            <a:graphicFrameLocks noChangeAspect="1"/>
          </p:cNvGraphicFramePr>
          <p:nvPr>
            <p:extLst>
              <p:ext uri="{D42A27DB-BD31-4B8C-83A1-F6EECF244321}">
                <p14:modId xmlns:p14="http://schemas.microsoft.com/office/powerpoint/2010/main" val="3420544675"/>
              </p:ext>
            </p:extLst>
          </p:nvPr>
        </p:nvGraphicFramePr>
        <p:xfrm>
          <a:off x="2534485" y="900056"/>
          <a:ext cx="371475" cy="404813"/>
        </p:xfrm>
        <a:graphic>
          <a:graphicData uri="http://schemas.openxmlformats.org/presentationml/2006/ole">
            <mc:AlternateContent xmlns:mc="http://schemas.openxmlformats.org/markup-compatibility/2006">
              <mc:Choice xmlns:v="urn:schemas-microsoft-com:vml" Requires="v">
                <p:oleObj spid="_x0000_s191428" name="Equation" r:id="rId3" imgW="177480" imgH="203040" progId="Equation.DSMT4">
                  <p:embed/>
                </p:oleObj>
              </mc:Choice>
              <mc:Fallback>
                <p:oleObj name="Equation" r:id="rId3" imgW="177480" imgH="203040" progId="Equation.DSMT4">
                  <p:embed/>
                  <p:pic>
                    <p:nvPicPr>
                      <p:cNvPr id="0" name=""/>
                      <p:cNvPicPr>
                        <a:picLocks noChangeAspect="1" noChangeArrowheads="1"/>
                      </p:cNvPicPr>
                      <p:nvPr/>
                    </p:nvPicPr>
                    <p:blipFill>
                      <a:blip r:embed="rId4"/>
                      <a:srcRect/>
                      <a:stretch>
                        <a:fillRect/>
                      </a:stretch>
                    </p:blipFill>
                    <p:spPr bwMode="auto">
                      <a:xfrm>
                        <a:off x="2534485" y="900056"/>
                        <a:ext cx="371475" cy="404813"/>
                      </a:xfrm>
                      <a:prstGeom prst="rect">
                        <a:avLst/>
                      </a:prstGeom>
                      <a:noFill/>
                    </p:spPr>
                  </p:pic>
                </p:oleObj>
              </mc:Fallback>
            </mc:AlternateContent>
          </a:graphicData>
        </a:graphic>
      </p:graphicFrame>
      <p:grpSp>
        <p:nvGrpSpPr>
          <p:cNvPr id="5" name="组合 4"/>
          <p:cNvGrpSpPr/>
          <p:nvPr/>
        </p:nvGrpSpPr>
        <p:grpSpPr>
          <a:xfrm>
            <a:off x="676655" y="1392715"/>
            <a:ext cx="11106849" cy="1553880"/>
            <a:chOff x="676655" y="1392715"/>
            <a:chExt cx="11106849" cy="1553880"/>
          </a:xfrm>
        </p:grpSpPr>
        <p:sp>
          <p:nvSpPr>
            <p:cNvPr id="20" name="文本框 19">
              <a:extLst>
                <a:ext uri="{FF2B5EF4-FFF2-40B4-BE49-F238E27FC236}">
                  <a16:creationId xmlns:a16="http://schemas.microsoft.com/office/drawing/2014/main" id="{AC4A55F3-1252-41C4-9B9D-C3ED89567378}"/>
                </a:ext>
              </a:extLst>
            </p:cNvPr>
            <p:cNvSpPr txBox="1"/>
            <p:nvPr/>
          </p:nvSpPr>
          <p:spPr>
            <a:xfrm>
              <a:off x="804672" y="1392715"/>
              <a:ext cx="10681312" cy="830997"/>
            </a:xfrm>
            <a:prstGeom prst="rect">
              <a:avLst/>
            </a:prstGeom>
            <a:noFill/>
          </p:spPr>
          <p:txBody>
            <a:bodyPr wrap="square" rtlCol="0">
              <a:spAutoFit/>
            </a:bodyPr>
            <a:lstStyle/>
            <a:p>
              <a:pPr algn="just"/>
              <a:r>
                <a:rPr lang="en-US" altLang="zh-CN" b="1" dirty="0"/>
                <a:t>Proposition 2</a:t>
              </a:r>
              <a:r>
                <a:rPr lang="en-US" altLang="zh-CN" dirty="0"/>
                <a:t>: Suppose that                              is the optimal solution for Eq. 3. There exists an</a:t>
              </a:r>
              <a:r>
                <a:rPr lang="en-US" altLang="zh-CN" i="1" dirty="0"/>
                <a:t> j</a:t>
              </a:r>
              <a:r>
                <a:rPr lang="en-US" altLang="zh-CN" dirty="0"/>
                <a:t>, making           , and (</a:t>
              </a:r>
              <a:r>
                <a:rPr lang="en-US" altLang="zh-CN" b="1" dirty="0"/>
                <a:t>w</a:t>
              </a:r>
              <a:r>
                <a:rPr lang="en-US" altLang="zh-CN" baseline="30000" dirty="0"/>
                <a:t>*</a:t>
              </a:r>
              <a:r>
                <a:rPr lang="en-US" altLang="zh-CN" dirty="0"/>
                <a:t>, </a:t>
              </a:r>
              <a:r>
                <a:rPr lang="en-US" altLang="zh-CN" i="1" dirty="0"/>
                <a:t>b</a:t>
              </a:r>
              <a:r>
                <a:rPr lang="en-US" altLang="zh-CN" baseline="30000" dirty="0"/>
                <a:t>*</a:t>
              </a:r>
              <a:r>
                <a:rPr lang="en-US" altLang="zh-CN" dirty="0"/>
                <a:t>) can be computed as,</a:t>
              </a:r>
              <a:endParaRPr lang="zh-CN" altLang="en-US" dirty="0"/>
            </a:p>
          </p:txBody>
        </p:sp>
        <p:sp>
          <p:nvSpPr>
            <p:cNvPr id="21" name="矩形 20">
              <a:extLst>
                <a:ext uri="{FF2B5EF4-FFF2-40B4-BE49-F238E27FC236}">
                  <a16:creationId xmlns:a16="http://schemas.microsoft.com/office/drawing/2014/main" id="{3B0EECBD-1338-44AB-A0E3-DCF036767410}"/>
                </a:ext>
              </a:extLst>
            </p:cNvPr>
            <p:cNvSpPr/>
            <p:nvPr/>
          </p:nvSpPr>
          <p:spPr bwMode="auto">
            <a:xfrm>
              <a:off x="676655" y="1392716"/>
              <a:ext cx="11106849" cy="1553879"/>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053713150"/>
                </p:ext>
              </p:extLst>
            </p:nvPr>
          </p:nvGraphicFramePr>
          <p:xfrm>
            <a:off x="4432296" y="1437789"/>
            <a:ext cx="2106527" cy="435833"/>
          </p:xfrm>
          <a:graphic>
            <a:graphicData uri="http://schemas.openxmlformats.org/presentationml/2006/ole">
              <mc:AlternateContent xmlns:mc="http://schemas.openxmlformats.org/markup-compatibility/2006">
                <mc:Choice xmlns:v="urn:schemas-microsoft-com:vml" Requires="v">
                  <p:oleObj spid="_x0000_s191429" name="Equation" r:id="rId5" imgW="1205977" imgH="253890" progId="Equation.DSMT4">
                    <p:embed/>
                  </p:oleObj>
                </mc:Choice>
                <mc:Fallback>
                  <p:oleObj name="Equation" r:id="rId5" imgW="1205977" imgH="25389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2296" y="1437789"/>
                          <a:ext cx="2106527" cy="435833"/>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445155194"/>
                </p:ext>
              </p:extLst>
            </p:nvPr>
          </p:nvGraphicFramePr>
          <p:xfrm>
            <a:off x="3276695" y="1824038"/>
            <a:ext cx="752475" cy="436562"/>
          </p:xfrm>
          <a:graphic>
            <a:graphicData uri="http://schemas.openxmlformats.org/presentationml/2006/ole">
              <mc:AlternateContent xmlns:mc="http://schemas.openxmlformats.org/markup-compatibility/2006">
                <mc:Choice xmlns:v="urn:schemas-microsoft-com:vml" Requires="v">
                  <p:oleObj spid="_x0000_s191430" name="Equation" r:id="rId7" imgW="431640" imgH="253800" progId="Equation.DSMT4">
                    <p:embed/>
                  </p:oleObj>
                </mc:Choice>
                <mc:Fallback>
                  <p:oleObj name="Equation" r:id="rId7" imgW="431640" imgH="253800" progId="Equation.DSMT4">
                    <p:embed/>
                    <p:pic>
                      <p:nvPicPr>
                        <p:cNvPr id="0" name=""/>
                        <p:cNvPicPr>
                          <a:picLocks noChangeAspect="1" noChangeArrowheads="1"/>
                        </p:cNvPicPr>
                        <p:nvPr/>
                      </p:nvPicPr>
                      <p:blipFill>
                        <a:blip r:embed="rId8"/>
                        <a:srcRect/>
                        <a:stretch>
                          <a:fillRect/>
                        </a:stretch>
                      </p:blipFill>
                      <p:spPr bwMode="auto">
                        <a:xfrm>
                          <a:off x="3276695" y="1824038"/>
                          <a:ext cx="752475" cy="436562"/>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650845305"/>
                </p:ext>
              </p:extLst>
            </p:nvPr>
          </p:nvGraphicFramePr>
          <p:xfrm>
            <a:off x="2534485" y="2240002"/>
            <a:ext cx="1494685" cy="676941"/>
          </p:xfrm>
          <a:graphic>
            <a:graphicData uri="http://schemas.openxmlformats.org/presentationml/2006/ole">
              <mc:AlternateContent xmlns:mc="http://schemas.openxmlformats.org/markup-compatibility/2006">
                <mc:Choice xmlns:v="urn:schemas-microsoft-com:vml" Requires="v">
                  <p:oleObj spid="_x0000_s191431" name="Equation" r:id="rId9" imgW="939392" imgH="431613" progId="Equation.DSMT4">
                    <p:embed/>
                  </p:oleObj>
                </mc:Choice>
                <mc:Fallback>
                  <p:oleObj name="Equation" r:id="rId9" imgW="939392" imgH="431613"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4485" y="2240002"/>
                          <a:ext cx="1494685" cy="676941"/>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551842138"/>
                </p:ext>
              </p:extLst>
            </p:nvPr>
          </p:nvGraphicFramePr>
          <p:xfrm>
            <a:off x="6393559" y="2240921"/>
            <a:ext cx="2534781" cy="705674"/>
          </p:xfrm>
          <a:graphic>
            <a:graphicData uri="http://schemas.openxmlformats.org/presentationml/2006/ole">
              <mc:AlternateContent xmlns:mc="http://schemas.openxmlformats.org/markup-compatibility/2006">
                <mc:Choice xmlns:v="urn:schemas-microsoft-com:vml" Requires="v">
                  <p:oleObj spid="_x0000_s191432" name="Equation" r:id="rId11" imgW="1524000" imgH="431800" progId="Equation.DSMT4">
                    <p:embed/>
                  </p:oleObj>
                </mc:Choice>
                <mc:Fallback>
                  <p:oleObj name="Equation" r:id="rId11" imgW="1524000" imgH="4318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93559" y="2240921"/>
                          <a:ext cx="2534781" cy="705674"/>
                        </a:xfrm>
                        <a:prstGeom prst="rect">
                          <a:avLst/>
                        </a:prstGeom>
                        <a:noFill/>
                      </p:spPr>
                    </p:pic>
                  </p:oleObj>
                </mc:Fallback>
              </mc:AlternateContent>
            </a:graphicData>
          </a:graphic>
        </p:graphicFrame>
        <p:sp>
          <p:nvSpPr>
            <p:cNvPr id="31" name="文本框 30">
              <a:extLst>
                <a:ext uri="{FF2B5EF4-FFF2-40B4-BE49-F238E27FC236}">
                  <a16:creationId xmlns:a16="http://schemas.microsoft.com/office/drawing/2014/main" id="{DDDB9F3E-0FE1-4107-884F-BB857CC0776B}"/>
                </a:ext>
              </a:extLst>
            </p:cNvPr>
            <p:cNvSpPr txBox="1"/>
            <p:nvPr/>
          </p:nvSpPr>
          <p:spPr>
            <a:xfrm>
              <a:off x="4403374" y="2330681"/>
              <a:ext cx="1204097" cy="461665"/>
            </a:xfrm>
            <a:prstGeom prst="rect">
              <a:avLst/>
            </a:prstGeom>
            <a:noFill/>
          </p:spPr>
          <p:txBody>
            <a:bodyPr wrap="square" rtlCol="0">
              <a:spAutoFit/>
            </a:bodyPr>
            <a:lstStyle/>
            <a:p>
              <a:pPr algn="just"/>
              <a:r>
                <a:rPr lang="en-US" altLang="zh-CN" b="1" dirty="0"/>
                <a:t>(Eq. 6)</a:t>
              </a:r>
            </a:p>
          </p:txBody>
        </p:sp>
        <p:sp>
          <p:nvSpPr>
            <p:cNvPr id="34" name="文本框 33">
              <a:extLst>
                <a:ext uri="{FF2B5EF4-FFF2-40B4-BE49-F238E27FC236}">
                  <a16:creationId xmlns:a16="http://schemas.microsoft.com/office/drawing/2014/main" id="{DDDB9F3E-0FE1-4107-884F-BB857CC0776B}"/>
                </a:ext>
              </a:extLst>
            </p:cNvPr>
            <p:cNvSpPr txBox="1"/>
            <p:nvPr/>
          </p:nvSpPr>
          <p:spPr>
            <a:xfrm>
              <a:off x="9195758" y="2335378"/>
              <a:ext cx="1204097" cy="461665"/>
            </a:xfrm>
            <a:prstGeom prst="rect">
              <a:avLst/>
            </a:prstGeom>
            <a:noFill/>
          </p:spPr>
          <p:txBody>
            <a:bodyPr wrap="square" rtlCol="0">
              <a:spAutoFit/>
            </a:bodyPr>
            <a:lstStyle/>
            <a:p>
              <a:pPr algn="just"/>
              <a:r>
                <a:rPr lang="en-US" altLang="zh-CN" b="1" dirty="0"/>
                <a:t>(Eq. 7)</a:t>
              </a:r>
            </a:p>
          </p:txBody>
        </p:sp>
      </p:grpSp>
      <p:grpSp>
        <p:nvGrpSpPr>
          <p:cNvPr id="6" name="组合 5"/>
          <p:cNvGrpSpPr/>
          <p:nvPr/>
        </p:nvGrpSpPr>
        <p:grpSpPr>
          <a:xfrm>
            <a:off x="87253" y="3023912"/>
            <a:ext cx="12024234" cy="3325130"/>
            <a:chOff x="87253" y="3023912"/>
            <a:chExt cx="12024234" cy="3325130"/>
          </a:xfrm>
        </p:grpSpPr>
        <p:pic>
          <p:nvPicPr>
            <p:cNvPr id="2" name="图片 1"/>
            <p:cNvPicPr>
              <a:picLocks noChangeAspect="1"/>
            </p:cNvPicPr>
            <p:nvPr/>
          </p:nvPicPr>
          <p:blipFill>
            <a:blip r:embed="rId13"/>
            <a:stretch>
              <a:fillRect/>
            </a:stretch>
          </p:blipFill>
          <p:spPr>
            <a:xfrm>
              <a:off x="87253" y="3023912"/>
              <a:ext cx="6664665" cy="3325130"/>
            </a:xfrm>
            <a:prstGeom prst="rect">
              <a:avLst/>
            </a:prstGeom>
            <a:ln>
              <a:solidFill>
                <a:srgbClr val="7030A0"/>
              </a:solidFill>
            </a:ln>
          </p:spPr>
        </p:pic>
        <p:pic>
          <p:nvPicPr>
            <p:cNvPr id="3" name="图片 2"/>
            <p:cNvPicPr>
              <a:picLocks noChangeAspect="1"/>
            </p:cNvPicPr>
            <p:nvPr/>
          </p:nvPicPr>
          <p:blipFill>
            <a:blip r:embed="rId14"/>
            <a:stretch>
              <a:fillRect/>
            </a:stretch>
          </p:blipFill>
          <p:spPr>
            <a:xfrm>
              <a:off x="6859118" y="3023912"/>
              <a:ext cx="5252369" cy="3325130"/>
            </a:xfrm>
            <a:prstGeom prst="rect">
              <a:avLst/>
            </a:prstGeom>
            <a:ln>
              <a:solidFill>
                <a:srgbClr val="7030A0"/>
              </a:solidFill>
            </a:ln>
          </p:spPr>
        </p:pic>
      </p:grpSp>
    </p:spTree>
    <p:extLst>
      <p:ext uri="{BB962C8B-B14F-4D97-AF65-F5344CB8AC3E}">
        <p14:creationId xmlns:p14="http://schemas.microsoft.com/office/powerpoint/2010/main" val="511144371"/>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Hard-margin SVM solver based on duality</a:t>
            </a:r>
            <a:endParaRPr lang="zh-CN" altLang="en-US" sz="3000" dirty="0">
              <a:ea typeface="楷体" panose="02010609060101010101" pitchFamily="49" charset="-122"/>
              <a:cs typeface="Calibri" panose="020F0502020204030204" pitchFamily="34" charset="0"/>
            </a:endParaRPr>
          </a:p>
        </p:txBody>
      </p:sp>
      <p:sp>
        <p:nvSpPr>
          <p:cNvPr id="32" name="文本框 31">
            <a:extLst>
              <a:ext uri="{FF2B5EF4-FFF2-40B4-BE49-F238E27FC236}">
                <a16:creationId xmlns:a16="http://schemas.microsoft.com/office/drawing/2014/main" id="{AC4A55F3-1252-41C4-9B9D-C3ED89567378}"/>
              </a:ext>
            </a:extLst>
          </p:cNvPr>
          <p:cNvSpPr txBox="1"/>
          <p:nvPr/>
        </p:nvSpPr>
        <p:spPr>
          <a:xfrm>
            <a:off x="802631" y="880257"/>
            <a:ext cx="10963799" cy="461665"/>
          </a:xfrm>
          <a:prstGeom prst="rect">
            <a:avLst/>
          </a:prstGeom>
          <a:noFill/>
        </p:spPr>
        <p:txBody>
          <a:bodyPr wrap="square" rtlCol="0">
            <a:spAutoFit/>
          </a:bodyPr>
          <a:lstStyle/>
          <a:p>
            <a:pPr algn="just"/>
            <a:r>
              <a:rPr lang="en-US" altLang="zh-CN" dirty="0"/>
              <a:t>Second, with     , based on KKT conditions, derive the primal optimal solution (</a:t>
            </a:r>
            <a:r>
              <a:rPr lang="en-US" altLang="zh-CN" b="1" dirty="0"/>
              <a:t>w</a:t>
            </a:r>
            <a:r>
              <a:rPr lang="en-US" altLang="zh-CN" baseline="30000" dirty="0"/>
              <a:t>*</a:t>
            </a:r>
            <a:r>
              <a:rPr lang="en-US" altLang="zh-CN" dirty="0"/>
              <a:t>, </a:t>
            </a:r>
            <a:r>
              <a:rPr lang="en-US" altLang="zh-CN" i="1" dirty="0"/>
              <a:t>b</a:t>
            </a:r>
            <a:r>
              <a:rPr lang="en-US" altLang="zh-CN" baseline="30000" dirty="0"/>
              <a:t>*</a:t>
            </a:r>
            <a:r>
              <a:rPr lang="en-US" altLang="zh-CN" dirty="0"/>
              <a:t>)</a:t>
            </a:r>
            <a:endParaRPr lang="zh-CN" altLang="en-US" dirty="0"/>
          </a:p>
        </p:txBody>
      </p:sp>
      <p:graphicFrame>
        <p:nvGraphicFramePr>
          <p:cNvPr id="33" name="对象 32"/>
          <p:cNvGraphicFramePr>
            <a:graphicFrameLocks noChangeAspect="1"/>
          </p:cNvGraphicFramePr>
          <p:nvPr/>
        </p:nvGraphicFramePr>
        <p:xfrm>
          <a:off x="2534485" y="900056"/>
          <a:ext cx="371475" cy="404813"/>
        </p:xfrm>
        <a:graphic>
          <a:graphicData uri="http://schemas.openxmlformats.org/presentationml/2006/ole">
            <mc:AlternateContent xmlns:mc="http://schemas.openxmlformats.org/markup-compatibility/2006">
              <mc:Choice xmlns:v="urn:schemas-microsoft-com:vml" Requires="v">
                <p:oleObj spid="_x0000_s223543" name="Equation" r:id="rId3" imgW="177480" imgH="203040" progId="Equation.DSMT4">
                  <p:embed/>
                </p:oleObj>
              </mc:Choice>
              <mc:Fallback>
                <p:oleObj name="Equation" r:id="rId3" imgW="177480" imgH="203040" progId="Equation.DSMT4">
                  <p:embed/>
                  <p:pic>
                    <p:nvPicPr>
                      <p:cNvPr id="0" name=""/>
                      <p:cNvPicPr>
                        <a:picLocks noChangeAspect="1" noChangeArrowheads="1"/>
                      </p:cNvPicPr>
                      <p:nvPr/>
                    </p:nvPicPr>
                    <p:blipFill>
                      <a:blip r:embed="rId4"/>
                      <a:srcRect/>
                      <a:stretch>
                        <a:fillRect/>
                      </a:stretch>
                    </p:blipFill>
                    <p:spPr bwMode="auto">
                      <a:xfrm>
                        <a:off x="2534485" y="900056"/>
                        <a:ext cx="371475" cy="404813"/>
                      </a:xfrm>
                      <a:prstGeom prst="rect">
                        <a:avLst/>
                      </a:prstGeom>
                      <a:noFill/>
                    </p:spPr>
                  </p:pic>
                </p:oleObj>
              </mc:Fallback>
            </mc:AlternateContent>
          </a:graphicData>
        </a:graphic>
      </p:graphicFrame>
      <p:sp>
        <p:nvSpPr>
          <p:cNvPr id="20" name="文本框 19">
            <a:extLst>
              <a:ext uri="{FF2B5EF4-FFF2-40B4-BE49-F238E27FC236}">
                <a16:creationId xmlns:a16="http://schemas.microsoft.com/office/drawing/2014/main" id="{AC4A55F3-1252-41C4-9B9D-C3ED89567378}"/>
              </a:ext>
            </a:extLst>
          </p:cNvPr>
          <p:cNvSpPr txBox="1"/>
          <p:nvPr/>
        </p:nvSpPr>
        <p:spPr>
          <a:xfrm>
            <a:off x="804672" y="1392715"/>
            <a:ext cx="10681312" cy="830997"/>
          </a:xfrm>
          <a:prstGeom prst="rect">
            <a:avLst/>
          </a:prstGeom>
          <a:noFill/>
        </p:spPr>
        <p:txBody>
          <a:bodyPr wrap="square" rtlCol="0">
            <a:spAutoFit/>
          </a:bodyPr>
          <a:lstStyle/>
          <a:p>
            <a:pPr algn="just"/>
            <a:r>
              <a:rPr lang="en-US" altLang="zh-CN" b="1" dirty="0"/>
              <a:t>Proposition 2</a:t>
            </a:r>
            <a:r>
              <a:rPr lang="en-US" altLang="zh-CN" dirty="0"/>
              <a:t>: Suppose that                              is the optimal solution for Eq. 3. There exists an</a:t>
            </a:r>
            <a:r>
              <a:rPr lang="en-US" altLang="zh-CN" i="1" dirty="0"/>
              <a:t> j</a:t>
            </a:r>
            <a:r>
              <a:rPr lang="en-US" altLang="zh-CN" dirty="0"/>
              <a:t>, making           , and (</a:t>
            </a:r>
            <a:r>
              <a:rPr lang="en-US" altLang="zh-CN" b="1" dirty="0"/>
              <a:t>w</a:t>
            </a:r>
            <a:r>
              <a:rPr lang="en-US" altLang="zh-CN" baseline="30000" dirty="0"/>
              <a:t>*</a:t>
            </a:r>
            <a:r>
              <a:rPr lang="en-US" altLang="zh-CN" dirty="0"/>
              <a:t>, </a:t>
            </a:r>
            <a:r>
              <a:rPr lang="en-US" altLang="zh-CN" i="1" dirty="0"/>
              <a:t>b</a:t>
            </a:r>
            <a:r>
              <a:rPr lang="en-US" altLang="zh-CN" baseline="30000" dirty="0"/>
              <a:t>*</a:t>
            </a:r>
            <a:r>
              <a:rPr lang="en-US" altLang="zh-CN" dirty="0"/>
              <a:t>) can be computed as,</a:t>
            </a:r>
            <a:endParaRPr lang="zh-CN" altLang="en-US" dirty="0"/>
          </a:p>
        </p:txBody>
      </p:sp>
      <p:sp>
        <p:nvSpPr>
          <p:cNvPr id="21" name="矩形 20">
            <a:extLst>
              <a:ext uri="{FF2B5EF4-FFF2-40B4-BE49-F238E27FC236}">
                <a16:creationId xmlns:a16="http://schemas.microsoft.com/office/drawing/2014/main" id="{3B0EECBD-1338-44AB-A0E3-DCF036767410}"/>
              </a:ext>
            </a:extLst>
          </p:cNvPr>
          <p:cNvSpPr/>
          <p:nvPr/>
        </p:nvSpPr>
        <p:spPr bwMode="auto">
          <a:xfrm>
            <a:off x="676655" y="1392716"/>
            <a:ext cx="11106849" cy="1553879"/>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4" name="对象 3"/>
          <p:cNvGraphicFramePr>
            <a:graphicFrameLocks noChangeAspect="1"/>
          </p:cNvGraphicFramePr>
          <p:nvPr/>
        </p:nvGraphicFramePr>
        <p:xfrm>
          <a:off x="4432296" y="1437789"/>
          <a:ext cx="2106527" cy="435833"/>
        </p:xfrm>
        <a:graphic>
          <a:graphicData uri="http://schemas.openxmlformats.org/presentationml/2006/ole">
            <mc:AlternateContent xmlns:mc="http://schemas.openxmlformats.org/markup-compatibility/2006">
              <mc:Choice xmlns:v="urn:schemas-microsoft-com:vml" Requires="v">
                <p:oleObj spid="_x0000_s223544" name="Equation" r:id="rId5" imgW="1205977" imgH="253890" progId="Equation.DSMT4">
                  <p:embed/>
                </p:oleObj>
              </mc:Choice>
              <mc:Fallback>
                <p:oleObj name="Equation" r:id="rId5" imgW="1205977"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2296" y="1437789"/>
                        <a:ext cx="2106527" cy="435833"/>
                      </a:xfrm>
                      <a:prstGeom prst="rect">
                        <a:avLst/>
                      </a:prstGeom>
                      <a:noFill/>
                    </p:spPr>
                  </p:pic>
                </p:oleObj>
              </mc:Fallback>
            </mc:AlternateContent>
          </a:graphicData>
        </a:graphic>
      </p:graphicFrame>
      <p:graphicFrame>
        <p:nvGraphicFramePr>
          <p:cNvPr id="25" name="对象 24"/>
          <p:cNvGraphicFramePr>
            <a:graphicFrameLocks noChangeAspect="1"/>
          </p:cNvGraphicFramePr>
          <p:nvPr/>
        </p:nvGraphicFramePr>
        <p:xfrm>
          <a:off x="3276695" y="1824038"/>
          <a:ext cx="752475" cy="436562"/>
        </p:xfrm>
        <a:graphic>
          <a:graphicData uri="http://schemas.openxmlformats.org/presentationml/2006/ole">
            <mc:AlternateContent xmlns:mc="http://schemas.openxmlformats.org/markup-compatibility/2006">
              <mc:Choice xmlns:v="urn:schemas-microsoft-com:vml" Requires="v">
                <p:oleObj spid="_x0000_s223545" name="Equation" r:id="rId7" imgW="431640" imgH="253800" progId="Equation.DSMT4">
                  <p:embed/>
                </p:oleObj>
              </mc:Choice>
              <mc:Fallback>
                <p:oleObj name="Equation" r:id="rId7" imgW="431640" imgH="253800" progId="Equation.DSMT4">
                  <p:embed/>
                  <p:pic>
                    <p:nvPicPr>
                      <p:cNvPr id="0" name=""/>
                      <p:cNvPicPr>
                        <a:picLocks noChangeAspect="1" noChangeArrowheads="1"/>
                      </p:cNvPicPr>
                      <p:nvPr/>
                    </p:nvPicPr>
                    <p:blipFill>
                      <a:blip r:embed="rId8"/>
                      <a:srcRect/>
                      <a:stretch>
                        <a:fillRect/>
                      </a:stretch>
                    </p:blipFill>
                    <p:spPr bwMode="auto">
                      <a:xfrm>
                        <a:off x="3276695" y="1824038"/>
                        <a:ext cx="752475" cy="436562"/>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2534485" y="2240002"/>
          <a:ext cx="1494685" cy="676941"/>
        </p:xfrm>
        <a:graphic>
          <a:graphicData uri="http://schemas.openxmlformats.org/presentationml/2006/ole">
            <mc:AlternateContent xmlns:mc="http://schemas.openxmlformats.org/markup-compatibility/2006">
              <mc:Choice xmlns:v="urn:schemas-microsoft-com:vml" Requires="v">
                <p:oleObj spid="_x0000_s223546" name="Equation" r:id="rId9" imgW="939392" imgH="431613" progId="Equation.DSMT4">
                  <p:embed/>
                </p:oleObj>
              </mc:Choice>
              <mc:Fallback>
                <p:oleObj name="Equation" r:id="rId9" imgW="939392"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4485" y="2240002"/>
                        <a:ext cx="1494685" cy="676941"/>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6393559" y="2240921"/>
          <a:ext cx="2534781" cy="705674"/>
        </p:xfrm>
        <a:graphic>
          <a:graphicData uri="http://schemas.openxmlformats.org/presentationml/2006/ole">
            <mc:AlternateContent xmlns:mc="http://schemas.openxmlformats.org/markup-compatibility/2006">
              <mc:Choice xmlns:v="urn:schemas-microsoft-com:vml" Requires="v">
                <p:oleObj spid="_x0000_s223547" name="Equation" r:id="rId11" imgW="1524000" imgH="431800" progId="Equation.DSMT4">
                  <p:embed/>
                </p:oleObj>
              </mc:Choice>
              <mc:Fallback>
                <p:oleObj name="Equation" r:id="rId11" imgW="1524000" imgH="4318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93559" y="2240921"/>
                        <a:ext cx="2534781" cy="705674"/>
                      </a:xfrm>
                      <a:prstGeom prst="rect">
                        <a:avLst/>
                      </a:prstGeom>
                      <a:noFill/>
                    </p:spPr>
                  </p:pic>
                </p:oleObj>
              </mc:Fallback>
            </mc:AlternateContent>
          </a:graphicData>
        </a:graphic>
      </p:graphicFrame>
      <p:sp>
        <p:nvSpPr>
          <p:cNvPr id="31" name="文本框 30">
            <a:extLst>
              <a:ext uri="{FF2B5EF4-FFF2-40B4-BE49-F238E27FC236}">
                <a16:creationId xmlns:a16="http://schemas.microsoft.com/office/drawing/2014/main" id="{DDDB9F3E-0FE1-4107-884F-BB857CC0776B}"/>
              </a:ext>
            </a:extLst>
          </p:cNvPr>
          <p:cNvSpPr txBox="1"/>
          <p:nvPr/>
        </p:nvSpPr>
        <p:spPr>
          <a:xfrm>
            <a:off x="4403374" y="2330681"/>
            <a:ext cx="1204097" cy="461665"/>
          </a:xfrm>
          <a:prstGeom prst="rect">
            <a:avLst/>
          </a:prstGeom>
          <a:noFill/>
        </p:spPr>
        <p:txBody>
          <a:bodyPr wrap="square" rtlCol="0">
            <a:spAutoFit/>
          </a:bodyPr>
          <a:lstStyle/>
          <a:p>
            <a:pPr algn="just"/>
            <a:r>
              <a:rPr lang="en-US" altLang="zh-CN" b="1" dirty="0"/>
              <a:t>(Eq. 6)</a:t>
            </a:r>
          </a:p>
        </p:txBody>
      </p:sp>
      <p:sp>
        <p:nvSpPr>
          <p:cNvPr id="34" name="文本框 33">
            <a:extLst>
              <a:ext uri="{FF2B5EF4-FFF2-40B4-BE49-F238E27FC236}">
                <a16:creationId xmlns:a16="http://schemas.microsoft.com/office/drawing/2014/main" id="{DDDB9F3E-0FE1-4107-884F-BB857CC0776B}"/>
              </a:ext>
            </a:extLst>
          </p:cNvPr>
          <p:cNvSpPr txBox="1"/>
          <p:nvPr/>
        </p:nvSpPr>
        <p:spPr>
          <a:xfrm>
            <a:off x="9195758" y="2335378"/>
            <a:ext cx="1204097" cy="461665"/>
          </a:xfrm>
          <a:prstGeom prst="rect">
            <a:avLst/>
          </a:prstGeom>
          <a:noFill/>
        </p:spPr>
        <p:txBody>
          <a:bodyPr wrap="square" rtlCol="0">
            <a:spAutoFit/>
          </a:bodyPr>
          <a:lstStyle/>
          <a:p>
            <a:pPr algn="just"/>
            <a:r>
              <a:rPr lang="en-US" altLang="zh-CN" b="1" dirty="0"/>
              <a:t>(Eq. 7)</a:t>
            </a:r>
          </a:p>
        </p:txBody>
      </p:sp>
      <p:sp>
        <p:nvSpPr>
          <p:cNvPr id="15" name="文本框 14">
            <a:extLst>
              <a:ext uri="{FF2B5EF4-FFF2-40B4-BE49-F238E27FC236}">
                <a16:creationId xmlns:a16="http://schemas.microsoft.com/office/drawing/2014/main" id="{AC4A55F3-1252-41C4-9B9D-C3ED89567378}"/>
              </a:ext>
            </a:extLst>
          </p:cNvPr>
          <p:cNvSpPr txBox="1"/>
          <p:nvPr/>
        </p:nvSpPr>
        <p:spPr>
          <a:xfrm>
            <a:off x="748179" y="3147084"/>
            <a:ext cx="10963799" cy="830997"/>
          </a:xfrm>
          <a:prstGeom prst="rect">
            <a:avLst/>
          </a:prstGeom>
          <a:noFill/>
        </p:spPr>
        <p:txBody>
          <a:bodyPr wrap="square" rtlCol="0">
            <a:spAutoFit/>
          </a:bodyPr>
          <a:lstStyle/>
          <a:p>
            <a:pPr algn="just"/>
            <a:r>
              <a:rPr lang="en-US" altLang="zh-CN" dirty="0"/>
              <a:t>With the optimal separating hyperplane (</a:t>
            </a:r>
            <a:r>
              <a:rPr lang="en-US" altLang="zh-CN" b="1" dirty="0"/>
              <a:t>w</a:t>
            </a:r>
            <a:r>
              <a:rPr lang="en-US" altLang="zh-CN" baseline="30000" dirty="0"/>
              <a:t>*</a:t>
            </a:r>
            <a:r>
              <a:rPr lang="en-US" altLang="zh-CN" dirty="0"/>
              <a:t>, </a:t>
            </a:r>
            <a:r>
              <a:rPr lang="en-US" altLang="zh-CN" i="1" dirty="0"/>
              <a:t>b</a:t>
            </a:r>
            <a:r>
              <a:rPr lang="en-US" altLang="zh-CN" baseline="30000" dirty="0"/>
              <a:t>*</a:t>
            </a:r>
            <a:r>
              <a:rPr lang="en-US" altLang="zh-CN" dirty="0"/>
              <a:t>), the classification decision function can be, </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3134940888"/>
              </p:ext>
            </p:extLst>
          </p:nvPr>
        </p:nvGraphicFramePr>
        <p:xfrm>
          <a:off x="3494516" y="3883191"/>
          <a:ext cx="4090099" cy="878589"/>
        </p:xfrm>
        <a:graphic>
          <a:graphicData uri="http://schemas.openxmlformats.org/presentationml/2006/ole">
            <mc:AlternateContent xmlns:mc="http://schemas.openxmlformats.org/markup-compatibility/2006">
              <mc:Choice xmlns:v="urn:schemas-microsoft-com:vml" Requires="v">
                <p:oleObj spid="_x0000_s223548" name="Equation" r:id="rId13" imgW="2273300" imgH="457200" progId="Equation.DSMT4">
                  <p:embed/>
                </p:oleObj>
              </mc:Choice>
              <mc:Fallback>
                <p:oleObj name="Equation" r:id="rId13" imgW="2273300" imgH="457200" progId="Equation.DSMT4">
                  <p:embed/>
                  <p:pic>
                    <p:nvPicPr>
                      <p:cNvPr id="0" name="Object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4516" y="3883191"/>
                        <a:ext cx="4090099" cy="878589"/>
                      </a:xfrm>
                      <a:prstGeom prst="rect">
                        <a:avLst/>
                      </a:prstGeom>
                      <a:noFill/>
                    </p:spPr>
                  </p:pic>
                </p:oleObj>
              </mc:Fallback>
            </mc:AlternateContent>
          </a:graphicData>
        </a:graphic>
      </p:graphicFrame>
      <p:grpSp>
        <p:nvGrpSpPr>
          <p:cNvPr id="5" name="组合 4"/>
          <p:cNvGrpSpPr/>
          <p:nvPr/>
        </p:nvGrpSpPr>
        <p:grpSpPr>
          <a:xfrm>
            <a:off x="280036" y="4963609"/>
            <a:ext cx="11730584" cy="776894"/>
            <a:chOff x="280036" y="4963609"/>
            <a:chExt cx="11730584" cy="776894"/>
          </a:xfrm>
        </p:grpSpPr>
        <p:sp>
          <p:nvSpPr>
            <p:cNvPr id="16" name="文本框 15">
              <a:extLst>
                <a:ext uri="{FF2B5EF4-FFF2-40B4-BE49-F238E27FC236}">
                  <a16:creationId xmlns:a16="http://schemas.microsoft.com/office/drawing/2014/main" id="{19B56558-BFB8-4049-8AF3-07D49139F607}"/>
                </a:ext>
              </a:extLst>
            </p:cNvPr>
            <p:cNvSpPr txBox="1"/>
            <p:nvPr/>
          </p:nvSpPr>
          <p:spPr>
            <a:xfrm>
              <a:off x="280036" y="4963609"/>
              <a:ext cx="11730584" cy="707886"/>
            </a:xfrm>
            <a:prstGeom prst="rect">
              <a:avLst/>
            </a:prstGeom>
            <a:solidFill>
              <a:srgbClr val="002060"/>
            </a:solidFill>
          </p:spPr>
          <p:txBody>
            <a:bodyPr wrap="square" rtlCol="0">
              <a:spAutoFit/>
            </a:bodyPr>
            <a:lstStyle/>
            <a:p>
              <a:pPr algn="just"/>
              <a:r>
                <a:rPr lang="en-US" altLang="zh-CN" sz="2000" dirty="0">
                  <a:solidFill>
                    <a:srgbClr val="FFFF00"/>
                  </a:solidFill>
                </a:rPr>
                <a:t>Actually, only a few elements in </a:t>
              </a:r>
              <a:r>
                <a:rPr lang="el-GR" altLang="zh-CN" sz="2000" b="1" i="1" dirty="0">
                  <a:solidFill>
                    <a:srgbClr val="FFFF00"/>
                  </a:solidFill>
                </a:rPr>
                <a:t>α</a:t>
              </a:r>
              <a:r>
                <a:rPr lang="en-US" altLang="zh-CN" sz="2000" i="1" baseline="30000" dirty="0">
                  <a:solidFill>
                    <a:srgbClr val="FFFF00"/>
                  </a:solidFill>
                </a:rPr>
                <a:t>*</a:t>
              </a:r>
              <a:r>
                <a:rPr lang="en-US" altLang="zh-CN" sz="2000" dirty="0">
                  <a:solidFill>
                    <a:srgbClr val="FFFF00"/>
                  </a:solidFill>
                </a:rPr>
                <a:t> are greater than 0. If </a:t>
              </a:r>
              <a:r>
                <a:rPr lang="en-US" altLang="zh-CN" sz="2000" i="1" dirty="0">
                  <a:solidFill>
                    <a:srgbClr val="FFFF00"/>
                  </a:solidFill>
                </a:rPr>
                <a:t>       </a:t>
              </a:r>
              <a:r>
                <a:rPr lang="en-US" altLang="zh-CN" sz="2000" dirty="0">
                  <a:solidFill>
                    <a:srgbClr val="FFFF00"/>
                  </a:solidFill>
                </a:rPr>
                <a:t>, the associated feature vector of the training sample (</a:t>
              </a:r>
              <a:r>
                <a:rPr lang="en-US" altLang="zh-CN" sz="2000" b="1" dirty="0">
                  <a:solidFill>
                    <a:srgbClr val="FFFF00"/>
                  </a:solidFill>
                </a:rPr>
                <a:t>x</a:t>
              </a:r>
              <a:r>
                <a:rPr lang="en-US" altLang="zh-CN" sz="2000" i="1" baseline="-25000" dirty="0">
                  <a:solidFill>
                    <a:srgbClr val="FFFF00"/>
                  </a:solidFill>
                </a:rPr>
                <a:t>i</a:t>
              </a:r>
              <a:r>
                <a:rPr lang="en-US" altLang="zh-CN" sz="2000" dirty="0">
                  <a:solidFill>
                    <a:srgbClr val="FFFF00"/>
                  </a:solidFill>
                </a:rPr>
                <a:t>, </a:t>
              </a:r>
              <a:r>
                <a:rPr lang="en-US" altLang="zh-CN" sz="2000" i="1" dirty="0" err="1">
                  <a:solidFill>
                    <a:srgbClr val="FFFF00"/>
                  </a:solidFill>
                </a:rPr>
                <a:t>y</a:t>
              </a:r>
              <a:r>
                <a:rPr lang="en-US" altLang="zh-CN" sz="2000" i="1" baseline="-25000" dirty="0" err="1">
                  <a:solidFill>
                    <a:srgbClr val="FFFF00"/>
                  </a:solidFill>
                </a:rPr>
                <a:t>i</a:t>
              </a:r>
              <a:r>
                <a:rPr lang="en-US" altLang="zh-CN" sz="2000" dirty="0">
                  <a:solidFill>
                    <a:srgbClr val="FFFF00"/>
                  </a:solidFill>
                </a:rPr>
                <a:t>)  is a support vector to the hyperplane (</a:t>
              </a:r>
              <a:r>
                <a:rPr lang="en-US" altLang="zh-CN" sz="2000" b="1" dirty="0">
                  <a:solidFill>
                    <a:srgbClr val="FFFF00"/>
                  </a:solidFill>
                </a:rPr>
                <a:t>w</a:t>
              </a:r>
              <a:r>
                <a:rPr lang="en-US" altLang="zh-CN" sz="2000" baseline="30000" dirty="0">
                  <a:solidFill>
                    <a:srgbClr val="FFFF00"/>
                  </a:solidFill>
                </a:rPr>
                <a:t>*</a:t>
              </a:r>
              <a:r>
                <a:rPr lang="en-US" altLang="zh-CN" sz="2000" dirty="0">
                  <a:solidFill>
                    <a:srgbClr val="FFFF00"/>
                  </a:solidFill>
                </a:rPr>
                <a:t>, </a:t>
              </a:r>
              <a:r>
                <a:rPr lang="en-US" altLang="zh-CN" sz="2000" i="1" dirty="0">
                  <a:solidFill>
                    <a:srgbClr val="FFFF00"/>
                  </a:solidFill>
                </a:rPr>
                <a:t>b</a:t>
              </a:r>
              <a:r>
                <a:rPr lang="en-US" altLang="zh-CN" sz="2000" baseline="30000" dirty="0">
                  <a:solidFill>
                    <a:srgbClr val="FFFF00"/>
                  </a:solidFill>
                </a:rPr>
                <a:t>*</a:t>
              </a:r>
              <a:r>
                <a:rPr lang="en-US" altLang="zh-CN" sz="2000" dirty="0">
                  <a:solidFill>
                    <a:srgbClr val="FFFF00"/>
                  </a:solidFill>
                </a:rPr>
                <a:t>) since                                 holds</a:t>
              </a:r>
              <a:endParaRPr lang="zh-CN" altLang="en-US" sz="2000" dirty="0">
                <a:solidFill>
                  <a:srgbClr val="FFFF00"/>
                </a:solidFill>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1514924882"/>
                </p:ext>
              </p:extLst>
            </p:nvPr>
          </p:nvGraphicFramePr>
          <p:xfrm>
            <a:off x="6307214" y="5264253"/>
            <a:ext cx="1944687" cy="476250"/>
          </p:xfrm>
          <a:graphic>
            <a:graphicData uri="http://schemas.openxmlformats.org/presentationml/2006/ole">
              <mc:AlternateContent xmlns:mc="http://schemas.openxmlformats.org/markup-compatibility/2006">
                <mc:Choice xmlns:v="urn:schemas-microsoft-com:vml" Requires="v">
                  <p:oleObj spid="_x0000_s223549" name="Equation" r:id="rId15" imgW="1117440" imgH="279360" progId="Equation.DSMT4">
                    <p:embed/>
                  </p:oleObj>
                </mc:Choice>
                <mc:Fallback>
                  <p:oleObj name="Equation" r:id="rId15" imgW="1117440" imgH="279360" progId="Equation.DSMT4">
                    <p:embed/>
                    <p:pic>
                      <p:nvPicPr>
                        <p:cNvPr id="0" name=""/>
                        <p:cNvPicPr>
                          <a:picLocks noChangeAspect="1" noChangeArrowheads="1"/>
                        </p:cNvPicPr>
                        <p:nvPr/>
                      </p:nvPicPr>
                      <p:blipFill>
                        <a:blip r:embed="rId16"/>
                        <a:srcRect/>
                        <a:stretch>
                          <a:fillRect/>
                        </a:stretch>
                      </p:blipFill>
                      <p:spPr bwMode="auto">
                        <a:xfrm>
                          <a:off x="6307214" y="5264253"/>
                          <a:ext cx="1944687" cy="476250"/>
                        </a:xfrm>
                        <a:prstGeom prst="rect">
                          <a:avLst/>
                        </a:prstGeom>
                        <a:noFill/>
                      </p:spPr>
                    </p:pic>
                  </p:oleObj>
                </mc:Fallback>
              </mc:AlternateContent>
            </a:graphicData>
          </a:graphic>
        </p:graphicFrame>
      </p:grpSp>
      <p:graphicFrame>
        <p:nvGraphicFramePr>
          <p:cNvPr id="19" name="对象 18">
            <a:extLst>
              <a:ext uri="{FF2B5EF4-FFF2-40B4-BE49-F238E27FC236}">
                <a16:creationId xmlns:a16="http://schemas.microsoft.com/office/drawing/2014/main" id="{A70AFF06-70E8-42BE-B936-44E20A31BA33}"/>
              </a:ext>
            </a:extLst>
          </p:cNvPr>
          <p:cNvGraphicFramePr>
            <a:graphicFrameLocks noChangeAspect="1"/>
          </p:cNvGraphicFramePr>
          <p:nvPr>
            <p:extLst>
              <p:ext uri="{D42A27DB-BD31-4B8C-83A1-F6EECF244321}">
                <p14:modId xmlns:p14="http://schemas.microsoft.com/office/powerpoint/2010/main" val="4141540291"/>
              </p:ext>
            </p:extLst>
          </p:nvPr>
        </p:nvGraphicFramePr>
        <p:xfrm>
          <a:off x="6141067" y="5031407"/>
          <a:ext cx="496962" cy="296755"/>
        </p:xfrm>
        <a:graphic>
          <a:graphicData uri="http://schemas.openxmlformats.org/presentationml/2006/ole">
            <mc:AlternateContent xmlns:mc="http://schemas.openxmlformats.org/markup-compatibility/2006">
              <mc:Choice xmlns:v="urn:schemas-microsoft-com:vml" Requires="v">
                <p:oleObj spid="_x0000_s223550" name="Equation" r:id="rId17" imgW="431640" imgH="241200" progId="Equation.DSMT4">
                  <p:embed/>
                </p:oleObj>
              </mc:Choice>
              <mc:Fallback>
                <p:oleObj name="Equation" r:id="rId17" imgW="431640" imgH="241200" progId="Equation.DSMT4">
                  <p:embed/>
                  <p:pic>
                    <p:nvPicPr>
                      <p:cNvPr id="3" name="对象 2"/>
                      <p:cNvPicPr>
                        <a:picLocks noChangeAspect="1" noChangeArrowheads="1"/>
                      </p:cNvPicPr>
                      <p:nvPr/>
                    </p:nvPicPr>
                    <p:blipFill>
                      <a:blip r:embed="rId18"/>
                      <a:srcRect/>
                      <a:stretch>
                        <a:fillRect/>
                      </a:stretch>
                    </p:blipFill>
                    <p:spPr bwMode="auto">
                      <a:xfrm>
                        <a:off x="6141067" y="5031407"/>
                        <a:ext cx="496962" cy="296755"/>
                      </a:xfrm>
                      <a:prstGeom prst="rect">
                        <a:avLst/>
                      </a:prstGeom>
                      <a:noFill/>
                    </p:spPr>
                  </p:pic>
                </p:oleObj>
              </mc:Fallback>
            </mc:AlternateContent>
          </a:graphicData>
        </a:graphic>
      </p:graphicFrame>
    </p:spTree>
    <p:extLst>
      <p:ext uri="{BB962C8B-B14F-4D97-AF65-F5344CB8AC3E}">
        <p14:creationId xmlns:p14="http://schemas.microsoft.com/office/powerpoint/2010/main" val="541741407"/>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Hard-margin SVM</a:t>
            </a:r>
            <a:endParaRPr lang="zh-CN" altLang="en-US" sz="3000" dirty="0">
              <a:ea typeface="楷体" panose="02010609060101010101" pitchFamily="49" charset="-122"/>
              <a:cs typeface="Calibri" panose="020F0502020204030204" pitchFamily="34" charset="0"/>
            </a:endParaRPr>
          </a:p>
        </p:txBody>
      </p:sp>
      <p:sp>
        <p:nvSpPr>
          <p:cNvPr id="32" name="文本框 31">
            <a:extLst>
              <a:ext uri="{FF2B5EF4-FFF2-40B4-BE49-F238E27FC236}">
                <a16:creationId xmlns:a16="http://schemas.microsoft.com/office/drawing/2014/main" id="{AC4A55F3-1252-41C4-9B9D-C3ED89567378}"/>
              </a:ext>
            </a:extLst>
          </p:cNvPr>
          <p:cNvSpPr txBox="1"/>
          <p:nvPr/>
        </p:nvSpPr>
        <p:spPr>
          <a:xfrm>
            <a:off x="802631" y="880257"/>
            <a:ext cx="10963799" cy="461665"/>
          </a:xfrm>
          <a:prstGeom prst="rect">
            <a:avLst/>
          </a:prstGeom>
          <a:noFill/>
        </p:spPr>
        <p:txBody>
          <a:bodyPr wrap="square" rtlCol="0">
            <a:spAutoFit/>
          </a:bodyPr>
          <a:lstStyle/>
          <a:p>
            <a:pPr algn="just"/>
            <a:r>
              <a:rPr lang="en-US" altLang="zh-CN" dirty="0"/>
              <a:t>Example:</a:t>
            </a:r>
            <a:endParaRPr lang="zh-CN" altLang="en-US" dirty="0"/>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506" y="1211168"/>
            <a:ext cx="6680626" cy="5005000"/>
          </a:xfrm>
          <a:prstGeom prst="rect">
            <a:avLst/>
          </a:prstGeom>
        </p:spPr>
      </p:pic>
      <p:sp>
        <p:nvSpPr>
          <p:cNvPr id="17" name="文本框 16"/>
          <p:cNvSpPr txBox="1"/>
          <p:nvPr/>
        </p:nvSpPr>
        <p:spPr>
          <a:xfrm>
            <a:off x="3303914" y="3131385"/>
            <a:ext cx="37702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1</a:t>
            </a:r>
            <a:endParaRPr lang="zh-CN" altLang="en-US" baseline="-25000"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3303914" y="2559166"/>
            <a:ext cx="377026" cy="369332"/>
          </a:xfrm>
          <a:prstGeom prst="rect">
            <a:avLst/>
          </a:prstGeom>
          <a:noFill/>
        </p:spPr>
        <p:txBody>
          <a:bodyPr wrap="none" rtlCol="0">
            <a:spAutoFit/>
          </a:bodyPr>
          <a:lstStyle/>
          <a:p>
            <a:r>
              <a:rPr lang="en-US" altLang="zh-CN" i="1" dirty="0">
                <a:latin typeface="Times New Roman" panose="02020603050405020304" pitchFamily="18" charset="0"/>
                <a:cs typeface="Times New Roman" panose="02020603050405020304" pitchFamily="18" charset="0"/>
              </a:rPr>
              <a:t>h</a:t>
            </a:r>
            <a:r>
              <a:rPr lang="en-US" altLang="zh-CN" baseline="-25000" dirty="0">
                <a:latin typeface="Times New Roman" panose="02020603050405020304" pitchFamily="18" charset="0"/>
                <a:cs typeface="Times New Roman" panose="02020603050405020304" pitchFamily="18" charset="0"/>
              </a:rPr>
              <a:t>2</a:t>
            </a:r>
            <a:endParaRPr lang="zh-CN" altLang="en-US" baseline="-25000" dirty="0">
              <a:latin typeface="Times New Roman" panose="02020603050405020304" pitchFamily="18" charset="0"/>
              <a:cs typeface="Times New Roman" panose="02020603050405020304" pitchFamily="18" charset="0"/>
            </a:endParaRPr>
          </a:p>
        </p:txBody>
      </p:sp>
      <p:cxnSp>
        <p:nvCxnSpPr>
          <p:cNvPr id="19" name="直接箭头连接符 18"/>
          <p:cNvCxnSpPr/>
          <p:nvPr/>
        </p:nvCxnSpPr>
        <p:spPr bwMode="auto">
          <a:xfrm flipH="1">
            <a:off x="7943519" y="4153176"/>
            <a:ext cx="163725" cy="53096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2" name="Object 12">
            <a:extLst>
              <a:ext uri="{FF2B5EF4-FFF2-40B4-BE49-F238E27FC236}">
                <a16:creationId xmlns:a16="http://schemas.microsoft.com/office/drawing/2014/main" id="{57822410-B103-3D83-B55C-2EAE24AA0501}"/>
              </a:ext>
            </a:extLst>
          </p:cNvPr>
          <p:cNvGraphicFramePr>
            <a:graphicFrameLocks noChangeAspect="1"/>
          </p:cNvGraphicFramePr>
          <p:nvPr>
            <p:extLst>
              <p:ext uri="{D42A27DB-BD31-4B8C-83A1-F6EECF244321}">
                <p14:modId xmlns:p14="http://schemas.microsoft.com/office/powerpoint/2010/main" val="3162200205"/>
              </p:ext>
            </p:extLst>
          </p:nvPr>
        </p:nvGraphicFramePr>
        <p:xfrm>
          <a:off x="8072037" y="4218489"/>
          <a:ext cx="338323" cy="446990"/>
        </p:xfrm>
        <a:graphic>
          <a:graphicData uri="http://schemas.openxmlformats.org/presentationml/2006/ole">
            <mc:AlternateContent xmlns:mc="http://schemas.openxmlformats.org/markup-compatibility/2006">
              <mc:Choice xmlns:v="urn:schemas-microsoft-com:vml" Requires="v">
                <p:oleObj spid="_x0000_s192702" name="Equation" r:id="rId4" imgW="291960" imgH="380880" progId="Equation.DSMT4">
                  <p:embed/>
                </p:oleObj>
              </mc:Choice>
              <mc:Fallback>
                <p:oleObj name="Equation" r:id="rId4" imgW="291960" imgH="380880" progId="Equation.DSMT4">
                  <p:embed/>
                  <p:pic>
                    <p:nvPicPr>
                      <p:cNvPr id="0" name=""/>
                      <p:cNvPicPr>
                        <a:picLocks noChangeAspect="1" noChangeArrowheads="1"/>
                      </p:cNvPicPr>
                      <p:nvPr/>
                    </p:nvPicPr>
                    <p:blipFill>
                      <a:blip r:embed="rId5"/>
                      <a:srcRect/>
                      <a:stretch>
                        <a:fillRect/>
                      </a:stretch>
                    </p:blipFill>
                    <p:spPr bwMode="auto">
                      <a:xfrm>
                        <a:off x="8072037" y="4218489"/>
                        <a:ext cx="338323" cy="44699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29510693"/>
      </p:ext>
    </p:extLst>
  </p:cSld>
  <p:clrMapOvr>
    <a:masterClrMapping/>
  </p:clrMapOvr>
  <p:transition advTm="12526"/>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14339" name="Rectangle 3"/>
          <p:cNvSpPr txBox="1">
            <a:spLocks noChangeArrowheads="1"/>
          </p:cNvSpPr>
          <p:nvPr/>
        </p:nvSpPr>
        <p:spPr bwMode="auto">
          <a:xfrm>
            <a:off x="572294" y="931865"/>
            <a:ext cx="10771442" cy="3959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Linear separability and hyperplanes</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The perceptron learning algorithm</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Hard-margin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Soft-margin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Kernelized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Multi-class classification with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Object detection using </a:t>
            </a:r>
            <a:r>
              <a:rPr lang="en-US" altLang="zh-CN" sz="2800" dirty="0" err="1">
                <a:latin typeface="Calibri" panose="020F0502020204030204" pitchFamily="34" charset="0"/>
                <a:ea typeface="楷体" panose="02010609060101010101" pitchFamily="49" charset="-122"/>
                <a:cs typeface="Calibri" panose="020F0502020204030204" pitchFamily="34" charset="0"/>
              </a:rPr>
              <a:t>SVM+HoG</a:t>
            </a:r>
            <a:endParaRPr lang="en-US" altLang="zh-CN" sz="2800" dirty="0">
              <a:latin typeface="Calibri" panose="020F0502020204030204" pitchFamily="34" charset="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1379303"/>
      </p:ext>
    </p:extLst>
  </p:cSld>
  <p:clrMapOvr>
    <a:masterClrMapping/>
  </p:clrMapOvr>
  <p:transition advTm="12526"/>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From hard-margin SVM to soft-margin SVM</a:t>
            </a:r>
            <a:endParaRPr lang="zh-CN" altLang="en-US" sz="3000" dirty="0">
              <a:ea typeface="楷体" panose="02010609060101010101" pitchFamily="49" charset="-122"/>
              <a:cs typeface="Calibri" panose="020F0502020204030204" pitchFamily="34" charset="0"/>
            </a:endParaRPr>
          </a:p>
        </p:txBody>
      </p:sp>
      <p:sp>
        <p:nvSpPr>
          <p:cNvPr id="24" name="Rectangle 3">
            <a:extLst>
              <a:ext uri="{FF2B5EF4-FFF2-40B4-BE49-F238E27FC236}">
                <a16:creationId xmlns:a16="http://schemas.microsoft.com/office/drawing/2014/main" id="{F0A32321-8F33-4AC5-915D-99A402C2995A}"/>
              </a:ext>
            </a:extLst>
          </p:cNvPr>
          <p:cNvSpPr txBox="1">
            <a:spLocks noChangeArrowheads="1"/>
          </p:cNvSpPr>
          <p:nvPr/>
        </p:nvSpPr>
        <p:spPr bwMode="auto">
          <a:xfrm>
            <a:off x="292608" y="914400"/>
            <a:ext cx="11055096" cy="2027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When the training dataset is linearly separable, the hard-margin SVM can work perfect</a:t>
            </a:r>
          </a:p>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However, when the training dataset is not linearly separable, the hard-margin SVM does not work since the separating hyperplane does not exist, i.e., the following optimization problem is not feasible,</a:t>
            </a:r>
          </a:p>
        </p:txBody>
      </p:sp>
      <p:graphicFrame>
        <p:nvGraphicFramePr>
          <p:cNvPr id="6" name="对象 5"/>
          <p:cNvGraphicFramePr>
            <a:graphicFrameLocks noChangeAspect="1"/>
          </p:cNvGraphicFramePr>
          <p:nvPr>
            <p:extLst>
              <p:ext uri="{D42A27DB-BD31-4B8C-83A1-F6EECF244321}">
                <p14:modId xmlns:p14="http://schemas.microsoft.com/office/powerpoint/2010/main" val="2617866486"/>
              </p:ext>
            </p:extLst>
          </p:nvPr>
        </p:nvGraphicFramePr>
        <p:xfrm>
          <a:off x="3113497" y="2895605"/>
          <a:ext cx="4239025" cy="1314416"/>
        </p:xfrm>
        <a:graphic>
          <a:graphicData uri="http://schemas.openxmlformats.org/presentationml/2006/ole">
            <mc:AlternateContent xmlns:mc="http://schemas.openxmlformats.org/markup-compatibility/2006">
              <mc:Choice xmlns:v="urn:schemas-microsoft-com:vml" Requires="v">
                <p:oleObj spid="_x0000_s193725" name="Equation" r:id="rId3" imgW="2247840" imgH="711000" progId="Equation.DSMT4">
                  <p:embed/>
                </p:oleObj>
              </mc:Choice>
              <mc:Fallback>
                <p:oleObj name="Equation" r:id="rId3" imgW="2247840" imgH="711000" progId="Equation.DSMT4">
                  <p:embed/>
                  <p:pic>
                    <p:nvPicPr>
                      <p:cNvPr id="0" name=""/>
                      <p:cNvPicPr>
                        <a:picLocks noChangeAspect="1" noChangeArrowheads="1"/>
                      </p:cNvPicPr>
                      <p:nvPr/>
                    </p:nvPicPr>
                    <p:blipFill>
                      <a:blip r:embed="rId4"/>
                      <a:srcRect/>
                      <a:stretch>
                        <a:fillRect/>
                      </a:stretch>
                    </p:blipFill>
                    <p:spPr bwMode="auto">
                      <a:xfrm>
                        <a:off x="3113497" y="2895605"/>
                        <a:ext cx="4239025" cy="1314416"/>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DDDB9F3E-0FE1-4107-884F-BB857CC0776B}"/>
              </a:ext>
            </a:extLst>
          </p:cNvPr>
          <p:cNvSpPr txBox="1"/>
          <p:nvPr/>
        </p:nvSpPr>
        <p:spPr>
          <a:xfrm>
            <a:off x="9691388" y="3382730"/>
            <a:ext cx="1204097" cy="461665"/>
          </a:xfrm>
          <a:prstGeom prst="rect">
            <a:avLst/>
          </a:prstGeom>
          <a:noFill/>
        </p:spPr>
        <p:txBody>
          <a:bodyPr wrap="square" rtlCol="0">
            <a:spAutoFit/>
          </a:bodyPr>
          <a:lstStyle/>
          <a:p>
            <a:pPr algn="just"/>
            <a:r>
              <a:rPr lang="en-US" altLang="zh-CN" b="1" dirty="0"/>
              <a:t>(Eq. 1)</a:t>
            </a:r>
          </a:p>
        </p:txBody>
      </p:sp>
      <p:sp>
        <p:nvSpPr>
          <p:cNvPr id="8" name="文本框 7">
            <a:extLst>
              <a:ext uri="{FF2B5EF4-FFF2-40B4-BE49-F238E27FC236}">
                <a16:creationId xmlns:a16="http://schemas.microsoft.com/office/drawing/2014/main" id="{2557335A-D8B9-4275-B7AD-70D854B95950}"/>
              </a:ext>
            </a:extLst>
          </p:cNvPr>
          <p:cNvSpPr txBox="1"/>
          <p:nvPr/>
        </p:nvSpPr>
        <p:spPr>
          <a:xfrm>
            <a:off x="1073596" y="4347422"/>
            <a:ext cx="8225677" cy="461665"/>
          </a:xfrm>
          <a:prstGeom prst="rect">
            <a:avLst/>
          </a:prstGeom>
          <a:noFill/>
        </p:spPr>
        <p:txBody>
          <a:bodyPr wrap="square" rtlCol="0">
            <a:spAutoFit/>
          </a:bodyPr>
          <a:lstStyle/>
          <a:p>
            <a:r>
              <a:rPr lang="en-US" altLang="zh-CN" b="1" dirty="0">
                <a:solidFill>
                  <a:srgbClr val="C00000"/>
                </a:solidFill>
              </a:rPr>
              <a:t>How to deal with the dataset that is not linearly separable?</a:t>
            </a:r>
            <a:endParaRPr lang="zh-CN" altLang="en-US" b="1" dirty="0">
              <a:solidFill>
                <a:srgbClr val="C00000"/>
              </a:solidFill>
            </a:endParaRPr>
          </a:p>
        </p:txBody>
      </p:sp>
      <p:grpSp>
        <p:nvGrpSpPr>
          <p:cNvPr id="2" name="组合 1"/>
          <p:cNvGrpSpPr/>
          <p:nvPr/>
        </p:nvGrpSpPr>
        <p:grpSpPr>
          <a:xfrm>
            <a:off x="1073595" y="4962785"/>
            <a:ext cx="6253050" cy="461665"/>
            <a:chOff x="1073595" y="4962785"/>
            <a:chExt cx="6253050" cy="461665"/>
          </a:xfrm>
        </p:grpSpPr>
        <p:sp>
          <p:nvSpPr>
            <p:cNvPr id="9" name="文本框 8">
              <a:extLst>
                <a:ext uri="{FF2B5EF4-FFF2-40B4-BE49-F238E27FC236}">
                  <a16:creationId xmlns:a16="http://schemas.microsoft.com/office/drawing/2014/main" id="{2557335A-D8B9-4275-B7AD-70D854B95950}"/>
                </a:ext>
              </a:extLst>
            </p:cNvPr>
            <p:cNvSpPr txBox="1"/>
            <p:nvPr/>
          </p:nvSpPr>
          <p:spPr>
            <a:xfrm>
              <a:off x="1073595" y="4962785"/>
              <a:ext cx="6112209" cy="461665"/>
            </a:xfrm>
            <a:prstGeom prst="rect">
              <a:avLst/>
            </a:prstGeom>
            <a:noFill/>
          </p:spPr>
          <p:txBody>
            <a:bodyPr wrap="square" rtlCol="0">
              <a:spAutoFit/>
            </a:bodyPr>
            <a:lstStyle/>
            <a:p>
              <a:r>
                <a:rPr lang="en-US" altLang="zh-CN" b="1" dirty="0">
                  <a:solidFill>
                    <a:srgbClr val="C00000"/>
                  </a:solidFill>
                </a:rPr>
                <a:t>Let’s first consider a relatively simple case</a:t>
              </a:r>
              <a:endParaRPr lang="zh-CN" altLang="en-US" b="1" dirty="0">
                <a:solidFill>
                  <a:srgbClr val="C00000"/>
                </a:solidFill>
              </a:endParaRPr>
            </a:p>
          </p:txBody>
        </p:sp>
        <p:sp>
          <p:nvSpPr>
            <p:cNvPr id="10" name="下箭头 9"/>
            <p:cNvSpPr/>
            <p:nvPr/>
          </p:nvSpPr>
          <p:spPr bwMode="auto">
            <a:xfrm rot="16200000">
              <a:off x="6946075" y="4980457"/>
              <a:ext cx="248559" cy="512580"/>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406979457"/>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From hard-margin SVM to soft-margin SVM</a:t>
            </a:r>
            <a:endParaRPr lang="zh-CN" altLang="en-US" sz="3000" dirty="0">
              <a:ea typeface="楷体" panose="02010609060101010101" pitchFamily="49" charset="-122"/>
              <a:cs typeface="Calibri" panose="020F0502020204030204" pitchFamily="34" charset="0"/>
            </a:endParaRPr>
          </a:p>
        </p:txBody>
      </p:sp>
      <p:sp>
        <p:nvSpPr>
          <p:cNvPr id="8" name="文本框 7">
            <a:extLst>
              <a:ext uri="{FF2B5EF4-FFF2-40B4-BE49-F238E27FC236}">
                <a16:creationId xmlns:a16="http://schemas.microsoft.com/office/drawing/2014/main" id="{AC4A55F3-1252-41C4-9B9D-C3ED89567378}"/>
              </a:ext>
            </a:extLst>
          </p:cNvPr>
          <p:cNvSpPr txBox="1"/>
          <p:nvPr/>
        </p:nvSpPr>
        <p:spPr>
          <a:xfrm>
            <a:off x="748179" y="955975"/>
            <a:ext cx="11225285" cy="830997"/>
          </a:xfrm>
          <a:prstGeom prst="rect">
            <a:avLst/>
          </a:prstGeom>
          <a:noFill/>
        </p:spPr>
        <p:txBody>
          <a:bodyPr wrap="square" rtlCol="0">
            <a:spAutoFit/>
          </a:bodyPr>
          <a:lstStyle/>
          <a:p>
            <a:pPr algn="just"/>
            <a:r>
              <a:rPr lang="en-US" altLang="zh-CN" dirty="0"/>
              <a:t>The training dataset                                                  is not linearly separable; however, after removing the outliers, the remaining points are linearly separable </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1831687234"/>
              </p:ext>
            </p:extLst>
          </p:nvPr>
        </p:nvGraphicFramePr>
        <p:xfrm>
          <a:off x="3298825" y="912813"/>
          <a:ext cx="3763963" cy="550862"/>
        </p:xfrm>
        <a:graphic>
          <a:graphicData uri="http://schemas.openxmlformats.org/presentationml/2006/ole">
            <mc:AlternateContent xmlns:mc="http://schemas.openxmlformats.org/markup-compatibility/2006">
              <mc:Choice xmlns:v="urn:schemas-microsoft-com:vml" Requires="v">
                <p:oleObj spid="_x0000_s194751" name="Equation" r:id="rId3" imgW="2019240" imgH="279360" progId="Equation.DSMT4">
                  <p:embed/>
                </p:oleObj>
              </mc:Choice>
              <mc:Fallback>
                <p:oleObj name="Equation" r:id="rId3" imgW="2019240" imgH="279360" progId="Equation.DSMT4">
                  <p:embed/>
                  <p:pic>
                    <p:nvPicPr>
                      <p:cNvPr id="0" name="Object 3"/>
                      <p:cNvPicPr>
                        <a:picLocks noChangeAspect="1" noChangeArrowheads="1"/>
                      </p:cNvPicPr>
                      <p:nvPr/>
                    </p:nvPicPr>
                    <p:blipFill>
                      <a:blip r:embed="rId4"/>
                      <a:srcRect/>
                      <a:stretch>
                        <a:fillRect/>
                      </a:stretch>
                    </p:blipFill>
                    <p:spPr bwMode="auto">
                      <a:xfrm>
                        <a:off x="3298825" y="912813"/>
                        <a:ext cx="3763963" cy="550862"/>
                      </a:xfrm>
                      <a:prstGeom prst="rect">
                        <a:avLst/>
                      </a:prstGeom>
                      <a:noFill/>
                    </p:spPr>
                  </p:pic>
                </p:oleObj>
              </mc:Fallback>
            </mc:AlternateContent>
          </a:graphicData>
        </a:graphic>
      </p:graphicFrame>
      <p:pic>
        <p:nvPicPr>
          <p:cNvPr id="4" name="图片 3"/>
          <p:cNvPicPr>
            <a:picLocks noChangeAspect="1"/>
          </p:cNvPicPr>
          <p:nvPr/>
        </p:nvPicPr>
        <p:blipFill rotWithShape="1">
          <a:blip r:embed="rId5">
            <a:extLst>
              <a:ext uri="{28A0092B-C50C-407E-A947-70E740481C1C}">
                <a14:useLocalDpi xmlns:a14="http://schemas.microsoft.com/office/drawing/2010/main" val="0"/>
              </a:ext>
            </a:extLst>
          </a:blip>
          <a:srcRect l="6966" t="6611" r="8103" b="881"/>
          <a:stretch/>
        </p:blipFill>
        <p:spPr>
          <a:xfrm>
            <a:off x="748179" y="2009954"/>
            <a:ext cx="5680990" cy="4175186"/>
          </a:xfrm>
          <a:prstGeom prst="rect">
            <a:avLst/>
          </a:prstGeom>
        </p:spPr>
      </p:pic>
      <p:grpSp>
        <p:nvGrpSpPr>
          <p:cNvPr id="15" name="组合 14"/>
          <p:cNvGrpSpPr/>
          <p:nvPr/>
        </p:nvGrpSpPr>
        <p:grpSpPr>
          <a:xfrm>
            <a:off x="2310063" y="2107569"/>
            <a:ext cx="9455839" cy="3378832"/>
            <a:chOff x="2310063" y="2107569"/>
            <a:chExt cx="9455839" cy="3378832"/>
          </a:xfrm>
        </p:grpSpPr>
        <p:sp>
          <p:nvSpPr>
            <p:cNvPr id="5" name="椭圆 4"/>
            <p:cNvSpPr/>
            <p:nvPr/>
          </p:nvSpPr>
          <p:spPr bwMode="auto">
            <a:xfrm>
              <a:off x="5386052" y="2107569"/>
              <a:ext cx="426920" cy="385020"/>
            </a:xfrm>
            <a:prstGeom prst="ellips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1" name="椭圆 10"/>
            <p:cNvSpPr/>
            <p:nvPr/>
          </p:nvSpPr>
          <p:spPr bwMode="auto">
            <a:xfrm>
              <a:off x="2310063" y="5245767"/>
              <a:ext cx="255855" cy="240634"/>
            </a:xfrm>
            <a:prstGeom prst="ellipse">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2" name="文本框 11">
              <a:extLst>
                <a:ext uri="{FF2B5EF4-FFF2-40B4-BE49-F238E27FC236}">
                  <a16:creationId xmlns:a16="http://schemas.microsoft.com/office/drawing/2014/main" id="{AC4A55F3-1252-41C4-9B9D-C3ED89567378}"/>
                </a:ext>
              </a:extLst>
            </p:cNvPr>
            <p:cNvSpPr txBox="1"/>
            <p:nvPr/>
          </p:nvSpPr>
          <p:spPr>
            <a:xfrm>
              <a:off x="7863503" y="3147859"/>
              <a:ext cx="3902399" cy="1200329"/>
            </a:xfrm>
            <a:prstGeom prst="rect">
              <a:avLst/>
            </a:prstGeom>
            <a:noFill/>
          </p:spPr>
          <p:txBody>
            <a:bodyPr wrap="square" rtlCol="0">
              <a:spAutoFit/>
            </a:bodyPr>
            <a:lstStyle/>
            <a:p>
              <a:pPr algn="just"/>
              <a:r>
                <a:rPr lang="en-US" altLang="zh-CN" dirty="0"/>
                <a:t>These two points are outliers; by removing them, the dataset would be linearly separable</a:t>
              </a:r>
              <a:endParaRPr lang="zh-CN" altLang="en-US" dirty="0"/>
            </a:p>
          </p:txBody>
        </p:sp>
        <p:cxnSp>
          <p:nvCxnSpPr>
            <p:cNvPr id="10" name="曲线连接符 9"/>
            <p:cNvCxnSpPr>
              <a:stCxn id="12" idx="1"/>
            </p:cNvCxnSpPr>
            <p:nvPr/>
          </p:nvCxnSpPr>
          <p:spPr bwMode="auto">
            <a:xfrm rot="10800000">
              <a:off x="5812973" y="2300080"/>
              <a:ext cx="2050531" cy="1447945"/>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曲线连接符 13"/>
            <p:cNvCxnSpPr>
              <a:stCxn id="12" idx="1"/>
              <a:endCxn id="11" idx="6"/>
            </p:cNvCxnSpPr>
            <p:nvPr/>
          </p:nvCxnSpPr>
          <p:spPr bwMode="auto">
            <a:xfrm rot="10800000" flipV="1">
              <a:off x="2565919" y="3748024"/>
              <a:ext cx="5297585" cy="1618060"/>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8" name="文本框 17">
            <a:extLst>
              <a:ext uri="{FF2B5EF4-FFF2-40B4-BE49-F238E27FC236}">
                <a16:creationId xmlns:a16="http://schemas.microsoft.com/office/drawing/2014/main" id="{2557335A-D8B9-4275-B7AD-70D854B95950}"/>
              </a:ext>
            </a:extLst>
          </p:cNvPr>
          <p:cNvSpPr txBox="1"/>
          <p:nvPr/>
        </p:nvSpPr>
        <p:spPr>
          <a:xfrm>
            <a:off x="7083043" y="4624994"/>
            <a:ext cx="4953800" cy="830997"/>
          </a:xfrm>
          <a:prstGeom prst="rect">
            <a:avLst/>
          </a:prstGeom>
          <a:noFill/>
        </p:spPr>
        <p:txBody>
          <a:bodyPr wrap="square" rtlCol="0">
            <a:spAutoFit/>
          </a:bodyPr>
          <a:lstStyle/>
          <a:p>
            <a:r>
              <a:rPr lang="en-US" altLang="zh-CN" b="1" dirty="0">
                <a:solidFill>
                  <a:srgbClr val="C00000"/>
                </a:solidFill>
              </a:rPr>
              <a:t>Can we deal with case by extending the hard-margin SVM?</a:t>
            </a:r>
            <a:endParaRPr lang="zh-CN" altLang="en-US" b="1" dirty="0">
              <a:solidFill>
                <a:srgbClr val="C00000"/>
              </a:solidFill>
            </a:endParaRPr>
          </a:p>
        </p:txBody>
      </p:sp>
    </p:spTree>
    <p:extLst>
      <p:ext uri="{BB962C8B-B14F-4D97-AF65-F5344CB8AC3E}">
        <p14:creationId xmlns:p14="http://schemas.microsoft.com/office/powerpoint/2010/main" val="309672643"/>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From hard-margin SVM to soft-margin SVM</a:t>
            </a:r>
            <a:endParaRPr lang="zh-CN" altLang="en-US" sz="3000" dirty="0">
              <a:ea typeface="楷体" panose="02010609060101010101" pitchFamily="49" charset="-122"/>
              <a:cs typeface="Calibri" panose="020F0502020204030204" pitchFamily="34" charset="0"/>
            </a:endParaRPr>
          </a:p>
        </p:txBody>
      </p:sp>
      <p:sp>
        <p:nvSpPr>
          <p:cNvPr id="8" name="文本框 7">
            <a:extLst>
              <a:ext uri="{FF2B5EF4-FFF2-40B4-BE49-F238E27FC236}">
                <a16:creationId xmlns:a16="http://schemas.microsoft.com/office/drawing/2014/main" id="{AC4A55F3-1252-41C4-9B9D-C3ED89567378}"/>
              </a:ext>
            </a:extLst>
          </p:cNvPr>
          <p:cNvSpPr txBox="1"/>
          <p:nvPr/>
        </p:nvSpPr>
        <p:spPr>
          <a:xfrm>
            <a:off x="748179" y="955975"/>
            <a:ext cx="11225285" cy="830997"/>
          </a:xfrm>
          <a:prstGeom prst="rect">
            <a:avLst/>
          </a:prstGeom>
          <a:noFill/>
        </p:spPr>
        <p:txBody>
          <a:bodyPr wrap="square" rtlCol="0">
            <a:spAutoFit/>
          </a:bodyPr>
          <a:lstStyle/>
          <a:p>
            <a:pPr algn="just"/>
            <a:r>
              <a:rPr lang="en-US" altLang="zh-CN" dirty="0"/>
              <a:t>The training dataset                                                  is not linearly separable; however, after removing the outliers, the remaining points are linearly separable </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67819020"/>
              </p:ext>
            </p:extLst>
          </p:nvPr>
        </p:nvGraphicFramePr>
        <p:xfrm>
          <a:off x="3298825" y="912813"/>
          <a:ext cx="3763963" cy="550862"/>
        </p:xfrm>
        <a:graphic>
          <a:graphicData uri="http://schemas.openxmlformats.org/presentationml/2006/ole">
            <mc:AlternateContent xmlns:mc="http://schemas.openxmlformats.org/markup-compatibility/2006">
              <mc:Choice xmlns:v="urn:schemas-microsoft-com:vml" Requires="v">
                <p:oleObj spid="_x0000_s225522" name="Equation" r:id="rId3" imgW="2019240" imgH="279360" progId="Equation.DSMT4">
                  <p:embed/>
                </p:oleObj>
              </mc:Choice>
              <mc:Fallback>
                <p:oleObj name="Equation" r:id="rId3" imgW="2019240" imgH="279360" progId="Equation.DSMT4">
                  <p:embed/>
                  <p:pic>
                    <p:nvPicPr>
                      <p:cNvPr id="0" name=""/>
                      <p:cNvPicPr>
                        <a:picLocks noChangeAspect="1" noChangeArrowheads="1"/>
                      </p:cNvPicPr>
                      <p:nvPr/>
                    </p:nvPicPr>
                    <p:blipFill>
                      <a:blip r:embed="rId4"/>
                      <a:srcRect/>
                      <a:stretch>
                        <a:fillRect/>
                      </a:stretch>
                    </p:blipFill>
                    <p:spPr bwMode="auto">
                      <a:xfrm>
                        <a:off x="3298825" y="912813"/>
                        <a:ext cx="3763963" cy="550862"/>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179790"/>
              </p:ext>
            </p:extLst>
          </p:nvPr>
        </p:nvGraphicFramePr>
        <p:xfrm>
          <a:off x="3113497" y="1822585"/>
          <a:ext cx="4239025" cy="1314416"/>
        </p:xfrm>
        <a:graphic>
          <a:graphicData uri="http://schemas.openxmlformats.org/presentationml/2006/ole">
            <mc:AlternateContent xmlns:mc="http://schemas.openxmlformats.org/markup-compatibility/2006">
              <mc:Choice xmlns:v="urn:schemas-microsoft-com:vml" Requires="v">
                <p:oleObj spid="_x0000_s225523" name="Equation" r:id="rId5" imgW="2247840" imgH="711000" progId="Equation.DSMT4">
                  <p:embed/>
                </p:oleObj>
              </mc:Choice>
              <mc:Fallback>
                <p:oleObj name="Equation" r:id="rId5" imgW="2247840" imgH="711000" progId="Equation.DSMT4">
                  <p:embed/>
                  <p:pic>
                    <p:nvPicPr>
                      <p:cNvPr id="0" name=""/>
                      <p:cNvPicPr>
                        <a:picLocks noChangeAspect="1" noChangeArrowheads="1"/>
                      </p:cNvPicPr>
                      <p:nvPr/>
                    </p:nvPicPr>
                    <p:blipFill>
                      <a:blip r:embed="rId6"/>
                      <a:srcRect/>
                      <a:stretch>
                        <a:fillRect/>
                      </a:stretch>
                    </p:blipFill>
                    <p:spPr bwMode="auto">
                      <a:xfrm>
                        <a:off x="3113497" y="1822585"/>
                        <a:ext cx="4239025" cy="1314416"/>
                      </a:xfrm>
                      <a:prstGeom prst="rect">
                        <a:avLst/>
                      </a:prstGeom>
                      <a:noFill/>
                    </p:spPr>
                  </p:pic>
                </p:oleObj>
              </mc:Fallback>
            </mc:AlternateContent>
          </a:graphicData>
        </a:graphic>
      </p:graphicFrame>
      <p:sp>
        <p:nvSpPr>
          <p:cNvPr id="16" name="文本框 15">
            <a:extLst>
              <a:ext uri="{FF2B5EF4-FFF2-40B4-BE49-F238E27FC236}">
                <a16:creationId xmlns:a16="http://schemas.microsoft.com/office/drawing/2014/main" id="{DDDB9F3E-0FE1-4107-884F-BB857CC0776B}"/>
              </a:ext>
            </a:extLst>
          </p:cNvPr>
          <p:cNvSpPr txBox="1"/>
          <p:nvPr/>
        </p:nvSpPr>
        <p:spPr>
          <a:xfrm>
            <a:off x="9691388" y="2309710"/>
            <a:ext cx="1204097" cy="461665"/>
          </a:xfrm>
          <a:prstGeom prst="rect">
            <a:avLst/>
          </a:prstGeom>
          <a:noFill/>
        </p:spPr>
        <p:txBody>
          <a:bodyPr wrap="square" rtlCol="0">
            <a:spAutoFit/>
          </a:bodyPr>
          <a:lstStyle/>
          <a:p>
            <a:pPr algn="just"/>
            <a:r>
              <a:rPr lang="en-US" altLang="zh-CN" b="1" dirty="0"/>
              <a:t>(Eq. 1)</a:t>
            </a:r>
          </a:p>
        </p:txBody>
      </p:sp>
      <p:sp>
        <p:nvSpPr>
          <p:cNvPr id="17" name="矩形 16">
            <a:extLst>
              <a:ext uri="{FF2B5EF4-FFF2-40B4-BE49-F238E27FC236}">
                <a16:creationId xmlns:a16="http://schemas.microsoft.com/office/drawing/2014/main" id="{3B0EECBD-1338-44AB-A0E3-DCF036767410}"/>
              </a:ext>
            </a:extLst>
          </p:cNvPr>
          <p:cNvSpPr/>
          <p:nvPr/>
        </p:nvSpPr>
        <p:spPr bwMode="auto">
          <a:xfrm>
            <a:off x="2939143" y="2587037"/>
            <a:ext cx="4739951" cy="585578"/>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pSp>
        <p:nvGrpSpPr>
          <p:cNvPr id="2" name="组合 1"/>
          <p:cNvGrpSpPr/>
          <p:nvPr/>
        </p:nvGrpSpPr>
        <p:grpSpPr>
          <a:xfrm>
            <a:off x="773878" y="3088835"/>
            <a:ext cx="10376204" cy="2707128"/>
            <a:chOff x="773878" y="3088835"/>
            <a:chExt cx="10376204" cy="2707128"/>
          </a:xfrm>
        </p:grpSpPr>
        <p:sp>
          <p:nvSpPr>
            <p:cNvPr id="19" name="文本框 18">
              <a:extLst>
                <a:ext uri="{FF2B5EF4-FFF2-40B4-BE49-F238E27FC236}">
                  <a16:creationId xmlns:a16="http://schemas.microsoft.com/office/drawing/2014/main" id="{AC4A55F3-1252-41C4-9B9D-C3ED89567378}"/>
                </a:ext>
              </a:extLst>
            </p:cNvPr>
            <p:cNvSpPr txBox="1"/>
            <p:nvPr/>
          </p:nvSpPr>
          <p:spPr>
            <a:xfrm>
              <a:off x="910730" y="3088835"/>
              <a:ext cx="1785816" cy="461665"/>
            </a:xfrm>
            <a:prstGeom prst="rect">
              <a:avLst/>
            </a:prstGeom>
            <a:noFill/>
          </p:spPr>
          <p:txBody>
            <a:bodyPr wrap="square" rtlCol="0">
              <a:spAutoFit/>
            </a:bodyPr>
            <a:lstStyle/>
            <a:p>
              <a:pPr algn="just"/>
              <a:r>
                <a:rPr lang="en-US" altLang="zh-CN" dirty="0"/>
                <a:t>Relax it to,</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1652941749"/>
                </p:ext>
              </p:extLst>
            </p:nvPr>
          </p:nvGraphicFramePr>
          <p:xfrm>
            <a:off x="2890482" y="3388888"/>
            <a:ext cx="4765675" cy="939800"/>
          </p:xfrm>
          <a:graphic>
            <a:graphicData uri="http://schemas.openxmlformats.org/presentationml/2006/ole">
              <mc:AlternateContent xmlns:mc="http://schemas.openxmlformats.org/markup-compatibility/2006">
                <mc:Choice xmlns:v="urn:schemas-microsoft-com:vml" Requires="v">
                  <p:oleObj spid="_x0000_s225524" name="Equation" r:id="rId7" imgW="2527200" imgH="507960" progId="Equation.DSMT4">
                    <p:embed/>
                  </p:oleObj>
                </mc:Choice>
                <mc:Fallback>
                  <p:oleObj name="Equation" r:id="rId7" imgW="2527200" imgH="507960" progId="Equation.DSMT4">
                    <p:embed/>
                    <p:pic>
                      <p:nvPicPr>
                        <p:cNvPr id="0" name=""/>
                        <p:cNvPicPr>
                          <a:picLocks noChangeAspect="1" noChangeArrowheads="1"/>
                        </p:cNvPicPr>
                        <p:nvPr/>
                      </p:nvPicPr>
                      <p:blipFill>
                        <a:blip r:embed="rId8"/>
                        <a:srcRect/>
                        <a:stretch>
                          <a:fillRect/>
                        </a:stretch>
                      </p:blipFill>
                      <p:spPr bwMode="auto">
                        <a:xfrm>
                          <a:off x="2890482" y="3388888"/>
                          <a:ext cx="4765675" cy="939800"/>
                        </a:xfrm>
                        <a:prstGeom prst="rect">
                          <a:avLst/>
                        </a:prstGeom>
                        <a:noFill/>
                      </p:spPr>
                    </p:pic>
                  </p:oleObj>
                </mc:Fallback>
              </mc:AlternateContent>
            </a:graphicData>
          </a:graphic>
        </p:graphicFrame>
        <p:sp>
          <p:nvSpPr>
            <p:cNvPr id="21" name="矩形 20">
              <a:extLst>
                <a:ext uri="{FF2B5EF4-FFF2-40B4-BE49-F238E27FC236}">
                  <a16:creationId xmlns:a16="http://schemas.microsoft.com/office/drawing/2014/main" id="{3B0EECBD-1338-44AB-A0E3-DCF036767410}"/>
                </a:ext>
              </a:extLst>
            </p:cNvPr>
            <p:cNvSpPr/>
            <p:nvPr/>
          </p:nvSpPr>
          <p:spPr bwMode="auto">
            <a:xfrm>
              <a:off x="2848947" y="3373922"/>
              <a:ext cx="4923453" cy="954765"/>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22" name="文本框 21">
              <a:extLst>
                <a:ext uri="{FF2B5EF4-FFF2-40B4-BE49-F238E27FC236}">
                  <a16:creationId xmlns:a16="http://schemas.microsoft.com/office/drawing/2014/main" id="{AC4A55F3-1252-41C4-9B9D-C3ED89567378}"/>
                </a:ext>
              </a:extLst>
            </p:cNvPr>
            <p:cNvSpPr txBox="1"/>
            <p:nvPr/>
          </p:nvSpPr>
          <p:spPr>
            <a:xfrm>
              <a:off x="773878" y="4342248"/>
              <a:ext cx="10376204" cy="461665"/>
            </a:xfrm>
            <a:prstGeom prst="rect">
              <a:avLst/>
            </a:prstGeom>
            <a:noFill/>
          </p:spPr>
          <p:txBody>
            <a:bodyPr wrap="square" rtlCol="0">
              <a:spAutoFit/>
            </a:bodyPr>
            <a:lstStyle/>
            <a:p>
              <a:pPr algn="just"/>
              <a:r>
                <a:rPr lang="en-US" altLang="zh-CN" dirty="0"/>
                <a:t>For every hyperplane (</a:t>
              </a:r>
              <a:r>
                <a:rPr lang="en-US" altLang="zh-CN" b="1" dirty="0"/>
                <a:t>w</a:t>
              </a:r>
              <a:r>
                <a:rPr lang="en-US" altLang="zh-CN" dirty="0"/>
                <a:t>, </a:t>
              </a:r>
              <a:r>
                <a:rPr lang="en-US" altLang="zh-CN" i="1" dirty="0"/>
                <a:t>b</a:t>
              </a:r>
              <a:r>
                <a:rPr lang="en-US" altLang="zh-CN" dirty="0"/>
                <a:t>), for each training sample (</a:t>
              </a:r>
              <a:r>
                <a:rPr lang="en-US" altLang="zh-CN" b="1" dirty="0"/>
                <a:t>x</a:t>
              </a:r>
              <a:r>
                <a:rPr lang="en-US" altLang="zh-CN" i="1" baseline="-25000" dirty="0"/>
                <a:t>i</a:t>
              </a:r>
              <a:r>
                <a:rPr lang="en-US" altLang="zh-CN" dirty="0"/>
                <a:t>, </a:t>
              </a:r>
              <a:r>
                <a:rPr lang="en-US" altLang="zh-CN" i="1" dirty="0" err="1"/>
                <a:t>y</a:t>
              </a:r>
              <a:r>
                <a:rPr lang="en-US" altLang="zh-CN" i="1" baseline="-25000" dirty="0" err="1"/>
                <a:t>i</a:t>
              </a:r>
              <a:r>
                <a:rPr lang="en-US" altLang="zh-CN" dirty="0"/>
                <a:t>),              making</a:t>
              </a:r>
              <a:endParaRPr lang="zh-CN" altLang="en-US" dirty="0"/>
            </a:p>
          </p:txBody>
        </p:sp>
        <p:graphicFrame>
          <p:nvGraphicFramePr>
            <p:cNvPr id="23" name="对象 22"/>
            <p:cNvGraphicFramePr>
              <a:graphicFrameLocks noChangeAspect="1"/>
            </p:cNvGraphicFramePr>
            <p:nvPr>
              <p:extLst>
                <p:ext uri="{D42A27DB-BD31-4B8C-83A1-F6EECF244321}">
                  <p14:modId xmlns:p14="http://schemas.microsoft.com/office/powerpoint/2010/main" val="1093432789"/>
                </p:ext>
              </p:extLst>
            </p:nvPr>
          </p:nvGraphicFramePr>
          <p:xfrm>
            <a:off x="8304825" y="4407565"/>
            <a:ext cx="957263" cy="423863"/>
          </p:xfrm>
          <a:graphic>
            <a:graphicData uri="http://schemas.openxmlformats.org/presentationml/2006/ole">
              <mc:AlternateContent xmlns:mc="http://schemas.openxmlformats.org/markup-compatibility/2006">
                <mc:Choice xmlns:v="urn:schemas-microsoft-com:vml" Requires="v">
                  <p:oleObj spid="_x0000_s225525" name="Equation" r:id="rId9" imgW="507960" imgH="228600" progId="Equation.DSMT4">
                    <p:embed/>
                  </p:oleObj>
                </mc:Choice>
                <mc:Fallback>
                  <p:oleObj name="Equation" r:id="rId9" imgW="507960" imgH="228600" progId="Equation.DSMT4">
                    <p:embed/>
                    <p:pic>
                      <p:nvPicPr>
                        <p:cNvPr id="0" name=""/>
                        <p:cNvPicPr>
                          <a:picLocks noChangeAspect="1" noChangeArrowheads="1"/>
                        </p:cNvPicPr>
                        <p:nvPr/>
                      </p:nvPicPr>
                      <p:blipFill>
                        <a:blip r:embed="rId10"/>
                        <a:srcRect/>
                        <a:stretch>
                          <a:fillRect/>
                        </a:stretch>
                      </p:blipFill>
                      <p:spPr bwMode="auto">
                        <a:xfrm>
                          <a:off x="8304825" y="4407565"/>
                          <a:ext cx="957263" cy="423863"/>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5528897"/>
                </p:ext>
              </p:extLst>
            </p:nvPr>
          </p:nvGraphicFramePr>
          <p:xfrm>
            <a:off x="4693450" y="4831184"/>
            <a:ext cx="2370137" cy="517525"/>
          </p:xfrm>
          <a:graphic>
            <a:graphicData uri="http://schemas.openxmlformats.org/presentationml/2006/ole">
              <mc:AlternateContent xmlns:mc="http://schemas.openxmlformats.org/markup-compatibility/2006">
                <mc:Choice xmlns:v="urn:schemas-microsoft-com:vml" Requires="v">
                  <p:oleObj spid="_x0000_s225526" name="Equation" r:id="rId11" imgW="1257120" imgH="279360" progId="Equation.DSMT4">
                    <p:embed/>
                  </p:oleObj>
                </mc:Choice>
                <mc:Fallback>
                  <p:oleObj name="Equation" r:id="rId11" imgW="1257120" imgH="279360" progId="Equation.DSMT4">
                    <p:embed/>
                    <p:pic>
                      <p:nvPicPr>
                        <p:cNvPr id="0" name=""/>
                        <p:cNvPicPr>
                          <a:picLocks noChangeAspect="1" noChangeArrowheads="1"/>
                        </p:cNvPicPr>
                        <p:nvPr/>
                      </p:nvPicPr>
                      <p:blipFill>
                        <a:blip r:embed="rId12"/>
                        <a:srcRect/>
                        <a:stretch>
                          <a:fillRect/>
                        </a:stretch>
                      </p:blipFill>
                      <p:spPr bwMode="auto">
                        <a:xfrm>
                          <a:off x="4693450" y="4831184"/>
                          <a:ext cx="2370137" cy="517525"/>
                        </a:xfrm>
                        <a:prstGeom prst="rect">
                          <a:avLst/>
                        </a:prstGeom>
                        <a:noFill/>
                      </p:spPr>
                    </p:pic>
                  </p:oleObj>
                </mc:Fallback>
              </mc:AlternateContent>
            </a:graphicData>
          </a:graphic>
        </p:graphicFrame>
        <p:sp>
          <p:nvSpPr>
            <p:cNvPr id="25" name="文本框 24">
              <a:extLst>
                <a:ext uri="{FF2B5EF4-FFF2-40B4-BE49-F238E27FC236}">
                  <a16:creationId xmlns:a16="http://schemas.microsoft.com/office/drawing/2014/main" id="{AC4A55F3-1252-41C4-9B9D-C3ED89567378}"/>
                </a:ext>
              </a:extLst>
            </p:cNvPr>
            <p:cNvSpPr txBox="1"/>
            <p:nvPr/>
          </p:nvSpPr>
          <p:spPr>
            <a:xfrm>
              <a:off x="773878" y="5294481"/>
              <a:ext cx="10376204" cy="461665"/>
            </a:xfrm>
            <a:prstGeom prst="rect">
              <a:avLst/>
            </a:prstGeom>
            <a:noFill/>
          </p:spPr>
          <p:txBody>
            <a:bodyPr wrap="square" rtlCol="0">
              <a:spAutoFit/>
            </a:bodyPr>
            <a:lstStyle/>
            <a:p>
              <a:pPr algn="just"/>
              <a:r>
                <a:rPr lang="en-US" altLang="zh-CN" dirty="0"/>
                <a:t>satisfied. Of course, smaller       are preferred, i.e., large        need to be penalized</a:t>
              </a:r>
              <a:endParaRPr lang="zh-CN" altLang="en-US" dirty="0"/>
            </a:p>
          </p:txBody>
        </p:sp>
        <p:graphicFrame>
          <p:nvGraphicFramePr>
            <p:cNvPr id="27" name="对象 26"/>
            <p:cNvGraphicFramePr>
              <a:graphicFrameLocks noChangeAspect="1"/>
            </p:cNvGraphicFramePr>
            <p:nvPr>
              <p:extLst>
                <p:ext uri="{D42A27DB-BD31-4B8C-83A1-F6EECF244321}">
                  <p14:modId xmlns:p14="http://schemas.microsoft.com/office/powerpoint/2010/main" val="3450395676"/>
                </p:ext>
              </p:extLst>
            </p:nvPr>
          </p:nvGraphicFramePr>
          <p:xfrm>
            <a:off x="4297363" y="5324475"/>
            <a:ext cx="525462" cy="471488"/>
          </p:xfrm>
          <a:graphic>
            <a:graphicData uri="http://schemas.openxmlformats.org/presentationml/2006/ole">
              <mc:AlternateContent xmlns:mc="http://schemas.openxmlformats.org/markup-compatibility/2006">
                <mc:Choice xmlns:v="urn:schemas-microsoft-com:vml" Requires="v">
                  <p:oleObj spid="_x0000_s225527" name="Equation" r:id="rId13" imgW="279360" imgH="253800" progId="Equation.DSMT4">
                    <p:embed/>
                  </p:oleObj>
                </mc:Choice>
                <mc:Fallback>
                  <p:oleObj name="Equation" r:id="rId13" imgW="279360" imgH="253800" progId="Equation.DSMT4">
                    <p:embed/>
                    <p:pic>
                      <p:nvPicPr>
                        <p:cNvPr id="0" name=""/>
                        <p:cNvPicPr>
                          <a:picLocks noChangeAspect="1" noChangeArrowheads="1"/>
                        </p:cNvPicPr>
                        <p:nvPr/>
                      </p:nvPicPr>
                      <p:blipFill>
                        <a:blip r:embed="rId14"/>
                        <a:srcRect/>
                        <a:stretch>
                          <a:fillRect/>
                        </a:stretch>
                      </p:blipFill>
                      <p:spPr bwMode="auto">
                        <a:xfrm>
                          <a:off x="4297363" y="5324475"/>
                          <a:ext cx="525462" cy="471488"/>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310105155"/>
                </p:ext>
              </p:extLst>
            </p:nvPr>
          </p:nvGraphicFramePr>
          <p:xfrm>
            <a:off x="7688577" y="5324475"/>
            <a:ext cx="525462" cy="471488"/>
          </p:xfrm>
          <a:graphic>
            <a:graphicData uri="http://schemas.openxmlformats.org/presentationml/2006/ole">
              <mc:AlternateContent xmlns:mc="http://schemas.openxmlformats.org/markup-compatibility/2006">
                <mc:Choice xmlns:v="urn:schemas-microsoft-com:vml" Requires="v">
                  <p:oleObj spid="_x0000_s225528" name="Equation" r:id="rId15" imgW="279360" imgH="253800" progId="Equation.DSMT4">
                    <p:embed/>
                  </p:oleObj>
                </mc:Choice>
                <mc:Fallback>
                  <p:oleObj name="Equation" r:id="rId15" imgW="279360" imgH="253800" progId="Equation.DSMT4">
                    <p:embed/>
                    <p:pic>
                      <p:nvPicPr>
                        <p:cNvPr id="0" name=""/>
                        <p:cNvPicPr>
                          <a:picLocks noChangeAspect="1" noChangeArrowheads="1"/>
                        </p:cNvPicPr>
                        <p:nvPr/>
                      </p:nvPicPr>
                      <p:blipFill>
                        <a:blip r:embed="rId14"/>
                        <a:srcRect/>
                        <a:stretch>
                          <a:fillRect/>
                        </a:stretch>
                      </p:blipFill>
                      <p:spPr bwMode="auto">
                        <a:xfrm>
                          <a:off x="7688577" y="5324475"/>
                          <a:ext cx="525462" cy="471488"/>
                        </a:xfrm>
                        <a:prstGeom prst="rect">
                          <a:avLst/>
                        </a:prstGeom>
                        <a:noFill/>
                      </p:spPr>
                    </p:pic>
                  </p:oleObj>
                </mc:Fallback>
              </mc:AlternateContent>
            </a:graphicData>
          </a:graphic>
        </p:graphicFrame>
      </p:grpSp>
      <p:grpSp>
        <p:nvGrpSpPr>
          <p:cNvPr id="4" name="组合 3"/>
          <p:cNvGrpSpPr/>
          <p:nvPr/>
        </p:nvGrpSpPr>
        <p:grpSpPr>
          <a:xfrm>
            <a:off x="2499292" y="5825175"/>
            <a:ext cx="8591597" cy="461665"/>
            <a:chOff x="2499292" y="5825175"/>
            <a:chExt cx="8591597" cy="461665"/>
          </a:xfrm>
        </p:grpSpPr>
        <p:sp>
          <p:nvSpPr>
            <p:cNvPr id="29" name="下箭头 28"/>
            <p:cNvSpPr/>
            <p:nvPr/>
          </p:nvSpPr>
          <p:spPr bwMode="auto">
            <a:xfrm rot="16200000">
              <a:off x="2526952" y="5924006"/>
              <a:ext cx="248559" cy="303879"/>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0" name="文本框 29">
              <a:extLst>
                <a:ext uri="{FF2B5EF4-FFF2-40B4-BE49-F238E27FC236}">
                  <a16:creationId xmlns:a16="http://schemas.microsoft.com/office/drawing/2014/main" id="{AC4A55F3-1252-41C4-9B9D-C3ED89567378}"/>
                </a:ext>
              </a:extLst>
            </p:cNvPr>
            <p:cNvSpPr txBox="1"/>
            <p:nvPr/>
          </p:nvSpPr>
          <p:spPr>
            <a:xfrm>
              <a:off x="2829723" y="5825175"/>
              <a:ext cx="8261166" cy="461665"/>
            </a:xfrm>
            <a:prstGeom prst="rect">
              <a:avLst/>
            </a:prstGeom>
            <a:noFill/>
          </p:spPr>
          <p:txBody>
            <a:bodyPr wrap="square" rtlCol="0">
              <a:spAutoFit/>
            </a:bodyPr>
            <a:lstStyle/>
            <a:p>
              <a:pPr algn="just"/>
              <a:r>
                <a:rPr lang="en-US" altLang="zh-CN" dirty="0"/>
                <a:t>These motivations suggest the following modified SVM model</a:t>
              </a:r>
              <a:endParaRPr lang="zh-CN" altLang="en-US" dirty="0"/>
            </a:p>
          </p:txBody>
        </p:sp>
      </p:grpSp>
    </p:spTree>
    <p:extLst>
      <p:ext uri="{BB962C8B-B14F-4D97-AF65-F5344CB8AC3E}">
        <p14:creationId xmlns:p14="http://schemas.microsoft.com/office/powerpoint/2010/main" val="283893702"/>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Soft-margin SVM</a:t>
            </a:r>
            <a:endParaRPr lang="zh-CN" altLang="en-US" sz="3000" dirty="0">
              <a:ea typeface="楷体" panose="02010609060101010101" pitchFamily="49" charset="-122"/>
              <a:cs typeface="Calibri" panose="020F0502020204030204" pitchFamily="34" charset="0"/>
            </a:endParaRPr>
          </a:p>
        </p:txBody>
      </p:sp>
      <p:sp>
        <p:nvSpPr>
          <p:cNvPr id="26" name="文本框 25">
            <a:extLst>
              <a:ext uri="{FF2B5EF4-FFF2-40B4-BE49-F238E27FC236}">
                <a16:creationId xmlns:a16="http://schemas.microsoft.com/office/drawing/2014/main" id="{AC4A55F3-1252-41C4-9B9D-C3ED89567378}"/>
              </a:ext>
            </a:extLst>
          </p:cNvPr>
          <p:cNvSpPr txBox="1"/>
          <p:nvPr/>
        </p:nvSpPr>
        <p:spPr>
          <a:xfrm>
            <a:off x="804672" y="946959"/>
            <a:ext cx="10681312" cy="1200329"/>
          </a:xfrm>
          <a:prstGeom prst="rect">
            <a:avLst/>
          </a:prstGeom>
          <a:noFill/>
        </p:spPr>
        <p:txBody>
          <a:bodyPr wrap="square" rtlCol="0">
            <a:spAutoFit/>
          </a:bodyPr>
          <a:lstStyle/>
          <a:p>
            <a:pPr algn="just"/>
            <a:r>
              <a:rPr lang="en-US" altLang="zh-CN" b="1" dirty="0"/>
              <a:t>Definition 5</a:t>
            </a:r>
            <a:r>
              <a:rPr lang="en-US" altLang="zh-CN" dirty="0"/>
              <a:t>: Soft-margin SVM. Suppose that the training dataset     is </a:t>
            </a:r>
            <a:r>
              <a:rPr lang="en-US" altLang="zh-CN" b="1" dirty="0">
                <a:solidFill>
                  <a:srgbClr val="C00000"/>
                </a:solidFill>
              </a:rPr>
              <a:t>nearly linearly separable</a:t>
            </a:r>
            <a:r>
              <a:rPr lang="en-US" altLang="zh-CN" dirty="0"/>
              <a:t>. The classification approach identifying the optimal separating hyperplane by solving the following problem is called the </a:t>
            </a:r>
            <a:r>
              <a:rPr lang="en-US" altLang="zh-CN" b="1" dirty="0">
                <a:solidFill>
                  <a:srgbClr val="C00000"/>
                </a:solidFill>
              </a:rPr>
              <a:t>soft-margin SVM</a:t>
            </a:r>
            <a:r>
              <a:rPr lang="en-US" altLang="zh-CN" dirty="0"/>
              <a:t>,</a:t>
            </a:r>
            <a:endParaRPr lang="zh-CN" altLang="en-US" dirty="0"/>
          </a:p>
        </p:txBody>
      </p:sp>
      <p:sp>
        <p:nvSpPr>
          <p:cNvPr id="31" name="矩形 30">
            <a:extLst>
              <a:ext uri="{FF2B5EF4-FFF2-40B4-BE49-F238E27FC236}">
                <a16:creationId xmlns:a16="http://schemas.microsoft.com/office/drawing/2014/main" id="{3B0EECBD-1338-44AB-A0E3-DCF036767410}"/>
              </a:ext>
            </a:extLst>
          </p:cNvPr>
          <p:cNvSpPr/>
          <p:nvPr/>
        </p:nvSpPr>
        <p:spPr bwMode="auto">
          <a:xfrm>
            <a:off x="676655" y="946959"/>
            <a:ext cx="11106849" cy="3019801"/>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34" name="文本框 33">
            <a:extLst>
              <a:ext uri="{FF2B5EF4-FFF2-40B4-BE49-F238E27FC236}">
                <a16:creationId xmlns:a16="http://schemas.microsoft.com/office/drawing/2014/main" id="{DDDB9F3E-0FE1-4107-884F-BB857CC0776B}"/>
              </a:ext>
            </a:extLst>
          </p:cNvPr>
          <p:cNvSpPr txBox="1"/>
          <p:nvPr/>
        </p:nvSpPr>
        <p:spPr>
          <a:xfrm>
            <a:off x="10393851" y="2523299"/>
            <a:ext cx="1204097" cy="461665"/>
          </a:xfrm>
          <a:prstGeom prst="rect">
            <a:avLst/>
          </a:prstGeom>
          <a:noFill/>
        </p:spPr>
        <p:txBody>
          <a:bodyPr wrap="square" rtlCol="0">
            <a:spAutoFit/>
          </a:bodyPr>
          <a:lstStyle/>
          <a:p>
            <a:pPr algn="just"/>
            <a:r>
              <a:rPr lang="en-US" altLang="zh-CN" b="1" dirty="0"/>
              <a:t>(Eq. 8)</a:t>
            </a:r>
          </a:p>
        </p:txBody>
      </p:sp>
      <p:graphicFrame>
        <p:nvGraphicFramePr>
          <p:cNvPr id="35" name="对象 34"/>
          <p:cNvGraphicFramePr>
            <a:graphicFrameLocks noChangeAspect="1"/>
          </p:cNvGraphicFramePr>
          <p:nvPr>
            <p:extLst>
              <p:ext uri="{D42A27DB-BD31-4B8C-83A1-F6EECF244321}">
                <p14:modId xmlns:p14="http://schemas.microsoft.com/office/powerpoint/2010/main" val="1447023869"/>
              </p:ext>
            </p:extLst>
          </p:nvPr>
        </p:nvGraphicFramePr>
        <p:xfrm>
          <a:off x="9705975" y="1042988"/>
          <a:ext cx="306388" cy="274637"/>
        </p:xfrm>
        <a:graphic>
          <a:graphicData uri="http://schemas.openxmlformats.org/presentationml/2006/ole">
            <mc:AlternateContent xmlns:mc="http://schemas.openxmlformats.org/markup-compatibility/2006">
              <mc:Choice xmlns:v="urn:schemas-microsoft-com:vml" Requires="v">
                <p:oleObj spid="_x0000_s197146" name="Equation" r:id="rId3" imgW="164880" imgH="139680" progId="Equation.DSMT4">
                  <p:embed/>
                </p:oleObj>
              </mc:Choice>
              <mc:Fallback>
                <p:oleObj name="Equation" r:id="rId3" imgW="164880" imgH="139680" progId="Equation.DSMT4">
                  <p:embed/>
                  <p:pic>
                    <p:nvPicPr>
                      <p:cNvPr id="0" name=""/>
                      <p:cNvPicPr>
                        <a:picLocks noChangeAspect="1" noChangeArrowheads="1"/>
                      </p:cNvPicPr>
                      <p:nvPr/>
                    </p:nvPicPr>
                    <p:blipFill>
                      <a:blip r:embed="rId4"/>
                      <a:srcRect/>
                      <a:stretch>
                        <a:fillRect/>
                      </a:stretch>
                    </p:blipFill>
                    <p:spPr bwMode="auto">
                      <a:xfrm>
                        <a:off x="9705975" y="1042988"/>
                        <a:ext cx="306388" cy="274637"/>
                      </a:xfrm>
                      <a:prstGeom prst="rect">
                        <a:avLst/>
                      </a:prstGeom>
                      <a:noFill/>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291424460"/>
              </p:ext>
            </p:extLst>
          </p:nvPr>
        </p:nvGraphicFramePr>
        <p:xfrm>
          <a:off x="3405188" y="2147888"/>
          <a:ext cx="4818062" cy="1819275"/>
        </p:xfrm>
        <a:graphic>
          <a:graphicData uri="http://schemas.openxmlformats.org/presentationml/2006/ole">
            <mc:AlternateContent xmlns:mc="http://schemas.openxmlformats.org/markup-compatibility/2006">
              <mc:Choice xmlns:v="urn:schemas-microsoft-com:vml" Requires="v">
                <p:oleObj spid="_x0000_s197147" name="Equation" r:id="rId5" imgW="2489040" imgH="952200" progId="Equation.DSMT4">
                  <p:embed/>
                </p:oleObj>
              </mc:Choice>
              <mc:Fallback>
                <p:oleObj name="Equation" r:id="rId5" imgW="2489040" imgH="952200" progId="Equation.DSMT4">
                  <p:embed/>
                  <p:pic>
                    <p:nvPicPr>
                      <p:cNvPr id="0" name="Object 4"/>
                      <p:cNvPicPr>
                        <a:picLocks noChangeAspect="1" noChangeArrowheads="1"/>
                      </p:cNvPicPr>
                      <p:nvPr/>
                    </p:nvPicPr>
                    <p:blipFill>
                      <a:blip r:embed="rId6"/>
                      <a:srcRect/>
                      <a:stretch>
                        <a:fillRect/>
                      </a:stretch>
                    </p:blipFill>
                    <p:spPr bwMode="auto">
                      <a:xfrm>
                        <a:off x="3405188" y="2147888"/>
                        <a:ext cx="4818062" cy="1819275"/>
                      </a:xfrm>
                      <a:prstGeom prst="rect">
                        <a:avLst/>
                      </a:prstGeom>
                      <a:noFill/>
                    </p:spPr>
                  </p:pic>
                </p:oleObj>
              </mc:Fallback>
            </mc:AlternateContent>
          </a:graphicData>
        </a:graphic>
      </p:graphicFrame>
      <p:sp>
        <p:nvSpPr>
          <p:cNvPr id="36" name="Rectangle 3">
            <a:extLst>
              <a:ext uri="{FF2B5EF4-FFF2-40B4-BE49-F238E27FC236}">
                <a16:creationId xmlns:a16="http://schemas.microsoft.com/office/drawing/2014/main" id="{F0A32321-8F33-4AC5-915D-99A402C2995A}"/>
              </a:ext>
            </a:extLst>
          </p:cNvPr>
          <p:cNvSpPr txBox="1">
            <a:spLocks noChangeArrowheads="1"/>
          </p:cNvSpPr>
          <p:nvPr/>
        </p:nvSpPr>
        <p:spPr bwMode="auto">
          <a:xfrm>
            <a:off x="273946" y="4096136"/>
            <a:ext cx="11557270" cy="2027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By letting </a:t>
            </a:r>
            <a:r>
              <a:rPr lang="en-US" altLang="zh-CN" i="1" dirty="0">
                <a:latin typeface="Times New Roman" panose="02020603050405020304" pitchFamily="18" charset="0"/>
                <a:ea typeface="ＭＳ Ｐゴシック" panose="020B0600070205080204" pitchFamily="34" charset="-128"/>
                <a:cs typeface="Times New Roman" panose="02020603050405020304" pitchFamily="18" charset="0"/>
              </a:rPr>
              <a:t>C</a:t>
            </a:r>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 = 0,                           , the soft-margin SVM model degenerates to the hard-margin one; the soft-margin SVM of course can deal with the case when the training dataset is linearly separable; thus, the soft-margin SVM “includes” the hard-margin SVM, i.e., the hard-margin SVM is a special case of the soft-margin one</a:t>
            </a:r>
          </a:p>
          <a:p>
            <a:pPr lvl="1" algn="just"/>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The soft-margin SVM is a linear model since its decision boundary is a hyperplane; so, it is also called </a:t>
            </a:r>
            <a:r>
              <a:rPr lang="en-US" altLang="zh-CN" b="1" dirty="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linear SVM</a:t>
            </a:r>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 it can deal with case when the training dataset is nearly linear separable</a:t>
            </a:r>
          </a:p>
        </p:txBody>
      </p:sp>
      <p:graphicFrame>
        <p:nvGraphicFramePr>
          <p:cNvPr id="37" name="对象 36"/>
          <p:cNvGraphicFramePr>
            <a:graphicFrameLocks noChangeAspect="1"/>
          </p:cNvGraphicFramePr>
          <p:nvPr>
            <p:extLst>
              <p:ext uri="{D42A27DB-BD31-4B8C-83A1-F6EECF244321}">
                <p14:modId xmlns:p14="http://schemas.microsoft.com/office/powerpoint/2010/main" val="4022134496"/>
              </p:ext>
            </p:extLst>
          </p:nvPr>
        </p:nvGraphicFramePr>
        <p:xfrm>
          <a:off x="2899839" y="4124129"/>
          <a:ext cx="1700152" cy="388445"/>
        </p:xfrm>
        <a:graphic>
          <a:graphicData uri="http://schemas.openxmlformats.org/presentationml/2006/ole">
            <mc:AlternateContent xmlns:mc="http://schemas.openxmlformats.org/markup-compatibility/2006">
              <mc:Choice xmlns:v="urn:schemas-microsoft-com:vml" Requires="v">
                <p:oleObj spid="_x0000_s197148" name="Equation" r:id="rId7" imgW="990360" imgH="228600" progId="Equation.DSMT4">
                  <p:embed/>
                </p:oleObj>
              </mc:Choice>
              <mc:Fallback>
                <p:oleObj name="Equation" r:id="rId7" imgW="990360" imgH="228600" progId="Equation.DSMT4">
                  <p:embed/>
                  <p:pic>
                    <p:nvPicPr>
                      <p:cNvPr id="0" name=""/>
                      <p:cNvPicPr>
                        <a:picLocks noChangeAspect="1" noChangeArrowheads="1"/>
                      </p:cNvPicPr>
                      <p:nvPr/>
                    </p:nvPicPr>
                    <p:blipFill>
                      <a:blip r:embed="rId8"/>
                      <a:srcRect/>
                      <a:stretch>
                        <a:fillRect/>
                      </a:stretch>
                    </p:blipFill>
                    <p:spPr bwMode="auto">
                      <a:xfrm>
                        <a:off x="2899839" y="4124129"/>
                        <a:ext cx="1700152" cy="388445"/>
                      </a:xfrm>
                      <a:prstGeom prst="rect">
                        <a:avLst/>
                      </a:prstGeom>
                      <a:noFill/>
                    </p:spPr>
                  </p:pic>
                </p:oleObj>
              </mc:Fallback>
            </mc:AlternateContent>
          </a:graphicData>
        </a:graphic>
      </p:graphicFrame>
    </p:spTree>
    <p:extLst>
      <p:ext uri="{BB962C8B-B14F-4D97-AF65-F5344CB8AC3E}">
        <p14:creationId xmlns:p14="http://schemas.microsoft.com/office/powerpoint/2010/main" val="835136916"/>
      </p:ext>
    </p:extLst>
  </p:cSld>
  <p:clrMapOvr>
    <a:masterClrMapping/>
  </p:clrMapOvr>
  <p:transition advTm="12526"/>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Soft-margin SVM solver based on duality</a:t>
            </a:r>
            <a:endParaRPr lang="zh-CN" altLang="en-US" sz="3000" dirty="0">
              <a:ea typeface="楷体" panose="02010609060101010101" pitchFamily="49" charset="-122"/>
              <a:cs typeface="Calibri" panose="020F0502020204030204" pitchFamily="34" charset="0"/>
            </a:endParaRPr>
          </a:p>
        </p:txBody>
      </p:sp>
      <p:sp>
        <p:nvSpPr>
          <p:cNvPr id="10" name="文本框 9">
            <a:extLst>
              <a:ext uri="{FF2B5EF4-FFF2-40B4-BE49-F238E27FC236}">
                <a16:creationId xmlns:a16="http://schemas.microsoft.com/office/drawing/2014/main" id="{AC4A55F3-1252-41C4-9B9D-C3ED89567378}"/>
              </a:ext>
            </a:extLst>
          </p:cNvPr>
          <p:cNvSpPr txBox="1"/>
          <p:nvPr/>
        </p:nvSpPr>
        <p:spPr>
          <a:xfrm>
            <a:off x="804672" y="909635"/>
            <a:ext cx="10681312" cy="830997"/>
          </a:xfrm>
          <a:prstGeom prst="rect">
            <a:avLst/>
          </a:prstGeom>
          <a:noFill/>
        </p:spPr>
        <p:txBody>
          <a:bodyPr wrap="square" rtlCol="0">
            <a:spAutoFit/>
          </a:bodyPr>
          <a:lstStyle/>
          <a:p>
            <a:pPr algn="just"/>
            <a:r>
              <a:rPr lang="en-US" altLang="zh-CN" b="1" dirty="0"/>
              <a:t>Proposition 3</a:t>
            </a:r>
            <a:r>
              <a:rPr lang="en-US" altLang="zh-CN" dirty="0"/>
              <a:t>: The problem for solving the soft-margin SVM (Eq. 8) is a convex quadratic program problem</a:t>
            </a:r>
            <a:endParaRPr lang="zh-CN" altLang="en-US" dirty="0"/>
          </a:p>
        </p:txBody>
      </p:sp>
      <p:sp>
        <p:nvSpPr>
          <p:cNvPr id="11" name="矩形 10">
            <a:extLst>
              <a:ext uri="{FF2B5EF4-FFF2-40B4-BE49-F238E27FC236}">
                <a16:creationId xmlns:a16="http://schemas.microsoft.com/office/drawing/2014/main" id="{3B0EECBD-1338-44AB-A0E3-DCF036767410}"/>
              </a:ext>
            </a:extLst>
          </p:cNvPr>
          <p:cNvSpPr/>
          <p:nvPr/>
        </p:nvSpPr>
        <p:spPr bwMode="auto">
          <a:xfrm>
            <a:off x="676655" y="909636"/>
            <a:ext cx="11106849" cy="863556"/>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12" name="文本框 11">
            <a:extLst>
              <a:ext uri="{FF2B5EF4-FFF2-40B4-BE49-F238E27FC236}">
                <a16:creationId xmlns:a16="http://schemas.microsoft.com/office/drawing/2014/main" id="{AC4A55F3-1252-41C4-9B9D-C3ED89567378}"/>
              </a:ext>
            </a:extLst>
          </p:cNvPr>
          <p:cNvSpPr txBox="1"/>
          <p:nvPr/>
        </p:nvSpPr>
        <p:spPr>
          <a:xfrm>
            <a:off x="804672" y="1976430"/>
            <a:ext cx="6454544" cy="461665"/>
          </a:xfrm>
          <a:prstGeom prst="rect">
            <a:avLst/>
          </a:prstGeom>
          <a:noFill/>
        </p:spPr>
        <p:txBody>
          <a:bodyPr wrap="square" rtlCol="0">
            <a:spAutoFit/>
          </a:bodyPr>
          <a:lstStyle/>
          <a:p>
            <a:pPr algn="just"/>
            <a:r>
              <a:rPr lang="en-US" altLang="zh-CN" dirty="0"/>
              <a:t>For proof, refer to the textbook</a:t>
            </a:r>
            <a:endParaRPr lang="zh-CN" altLang="en-US" dirty="0"/>
          </a:p>
        </p:txBody>
      </p:sp>
      <p:sp>
        <p:nvSpPr>
          <p:cNvPr id="14" name="文本框 13">
            <a:extLst>
              <a:ext uri="{FF2B5EF4-FFF2-40B4-BE49-F238E27FC236}">
                <a16:creationId xmlns:a16="http://schemas.microsoft.com/office/drawing/2014/main" id="{AC4A55F3-1252-41C4-9B9D-C3ED89567378}"/>
              </a:ext>
            </a:extLst>
          </p:cNvPr>
          <p:cNvSpPr txBox="1"/>
          <p:nvPr/>
        </p:nvSpPr>
        <p:spPr>
          <a:xfrm>
            <a:off x="804672" y="2753981"/>
            <a:ext cx="10532022" cy="830997"/>
          </a:xfrm>
          <a:prstGeom prst="rect">
            <a:avLst/>
          </a:prstGeom>
          <a:noFill/>
        </p:spPr>
        <p:txBody>
          <a:bodyPr wrap="square" rtlCol="0">
            <a:spAutoFit/>
          </a:bodyPr>
          <a:lstStyle/>
          <a:p>
            <a:pPr algn="just"/>
            <a:r>
              <a:rPr lang="en-US" altLang="zh-CN" dirty="0"/>
              <a:t>Similar as the case of the hard-margin SVM, we can solve the soft-margin SVM using the duality theory</a:t>
            </a:r>
            <a:endParaRPr lang="zh-CN" altLang="en-US" dirty="0"/>
          </a:p>
        </p:txBody>
      </p:sp>
    </p:spTree>
    <p:extLst>
      <p:ext uri="{BB962C8B-B14F-4D97-AF65-F5344CB8AC3E}">
        <p14:creationId xmlns:p14="http://schemas.microsoft.com/office/powerpoint/2010/main" val="760044742"/>
      </p:ext>
    </p:extLst>
  </p:cSld>
  <p:clrMapOvr>
    <a:masterClrMapping/>
  </p:clrMapOvr>
  <p:transition advTm="12526"/>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C4A55F3-1252-41C4-9B9D-C3ED89567378}"/>
              </a:ext>
            </a:extLst>
          </p:cNvPr>
          <p:cNvSpPr txBox="1"/>
          <p:nvPr/>
        </p:nvSpPr>
        <p:spPr>
          <a:xfrm>
            <a:off x="802631" y="880257"/>
            <a:ext cx="10823312" cy="461665"/>
          </a:xfrm>
          <a:prstGeom prst="rect">
            <a:avLst/>
          </a:prstGeom>
          <a:noFill/>
        </p:spPr>
        <p:txBody>
          <a:bodyPr wrap="square" rtlCol="0">
            <a:spAutoFit/>
          </a:bodyPr>
          <a:lstStyle/>
          <a:p>
            <a:pPr algn="just"/>
            <a:r>
              <a:rPr lang="en-US" altLang="zh-CN" dirty="0"/>
              <a:t>The primal problem,</a:t>
            </a:r>
            <a:endParaRPr lang="zh-CN" altLang="en-US" dirty="0"/>
          </a:p>
        </p:txBody>
      </p:sp>
      <p:sp>
        <p:nvSpPr>
          <p:cNvPr id="13" name="文本框 12">
            <a:extLst>
              <a:ext uri="{FF2B5EF4-FFF2-40B4-BE49-F238E27FC236}">
                <a16:creationId xmlns:a16="http://schemas.microsoft.com/office/drawing/2014/main" id="{AC4A55F3-1252-41C4-9B9D-C3ED89567378}"/>
              </a:ext>
            </a:extLst>
          </p:cNvPr>
          <p:cNvSpPr txBox="1"/>
          <p:nvPr/>
        </p:nvSpPr>
        <p:spPr>
          <a:xfrm>
            <a:off x="802631" y="2906713"/>
            <a:ext cx="6437924" cy="461665"/>
          </a:xfrm>
          <a:prstGeom prst="rect">
            <a:avLst/>
          </a:prstGeom>
          <a:noFill/>
        </p:spPr>
        <p:txBody>
          <a:bodyPr wrap="square" rtlCol="0">
            <a:spAutoFit/>
          </a:bodyPr>
          <a:lstStyle/>
          <a:p>
            <a:pPr algn="just"/>
            <a:r>
              <a:rPr lang="en-US" altLang="zh-CN" dirty="0"/>
              <a:t>Its </a:t>
            </a:r>
            <a:r>
              <a:rPr lang="en-US" altLang="zh-CN" dirty="0" err="1"/>
              <a:t>Lagrangian</a:t>
            </a:r>
            <a:r>
              <a:rPr lang="en-US" altLang="zh-CN" dirty="0"/>
              <a:t> (Def. 14 of Lecture 9) is,</a:t>
            </a:r>
            <a:endParaRPr lang="zh-CN" altLang="en-US" dirty="0"/>
          </a:p>
        </p:txBody>
      </p:sp>
      <p:graphicFrame>
        <p:nvGraphicFramePr>
          <p:cNvPr id="15" name="对象 14"/>
          <p:cNvGraphicFramePr>
            <a:graphicFrameLocks noChangeAspect="1"/>
          </p:cNvGraphicFramePr>
          <p:nvPr>
            <p:extLst>
              <p:ext uri="{D42A27DB-BD31-4B8C-83A1-F6EECF244321}">
                <p14:modId xmlns:p14="http://schemas.microsoft.com/office/powerpoint/2010/main" val="4133914910"/>
              </p:ext>
            </p:extLst>
          </p:nvPr>
        </p:nvGraphicFramePr>
        <p:xfrm>
          <a:off x="1116013" y="3355975"/>
          <a:ext cx="9921875" cy="869950"/>
        </p:xfrm>
        <a:graphic>
          <a:graphicData uri="http://schemas.openxmlformats.org/presentationml/2006/ole">
            <mc:AlternateContent xmlns:mc="http://schemas.openxmlformats.org/markup-compatibility/2006">
              <mc:Choice xmlns:v="urn:schemas-microsoft-com:vml" Requires="v">
                <p:oleObj spid="_x0000_s198138" name="Equation" r:id="rId3" imgW="4825800" imgH="431640" progId="Equation.DSMT4">
                  <p:embed/>
                </p:oleObj>
              </mc:Choice>
              <mc:Fallback>
                <p:oleObj name="Equation" r:id="rId3" imgW="4825800" imgH="431640" progId="Equation.DSMT4">
                  <p:embed/>
                  <p:pic>
                    <p:nvPicPr>
                      <p:cNvPr id="0" name=""/>
                      <p:cNvPicPr>
                        <a:picLocks noChangeAspect="1" noChangeArrowheads="1"/>
                      </p:cNvPicPr>
                      <p:nvPr/>
                    </p:nvPicPr>
                    <p:blipFill>
                      <a:blip r:embed="rId4"/>
                      <a:srcRect/>
                      <a:stretch>
                        <a:fillRect/>
                      </a:stretch>
                    </p:blipFill>
                    <p:spPr bwMode="auto">
                      <a:xfrm>
                        <a:off x="1116013" y="3355975"/>
                        <a:ext cx="9921875" cy="869950"/>
                      </a:xfrm>
                      <a:prstGeom prst="rect">
                        <a:avLst/>
                      </a:prstGeom>
                      <a:noFill/>
                    </p:spPr>
                  </p:pic>
                </p:oleObj>
              </mc:Fallback>
            </mc:AlternateContent>
          </a:graphicData>
        </a:graphic>
      </p:graphicFrame>
      <p:sp>
        <p:nvSpPr>
          <p:cNvPr id="16" name="文本框 15">
            <a:extLst>
              <a:ext uri="{FF2B5EF4-FFF2-40B4-BE49-F238E27FC236}">
                <a16:creationId xmlns:a16="http://schemas.microsoft.com/office/drawing/2014/main" id="{AC4A55F3-1252-41C4-9B9D-C3ED89567378}"/>
              </a:ext>
            </a:extLst>
          </p:cNvPr>
          <p:cNvSpPr txBox="1"/>
          <p:nvPr/>
        </p:nvSpPr>
        <p:spPr>
          <a:xfrm>
            <a:off x="805741" y="4206781"/>
            <a:ext cx="7498504" cy="461665"/>
          </a:xfrm>
          <a:prstGeom prst="rect">
            <a:avLst/>
          </a:prstGeom>
          <a:noFill/>
        </p:spPr>
        <p:txBody>
          <a:bodyPr wrap="square" rtlCol="0">
            <a:spAutoFit/>
          </a:bodyPr>
          <a:lstStyle/>
          <a:p>
            <a:pPr algn="just"/>
            <a:r>
              <a:rPr lang="en-US" altLang="zh-CN" dirty="0"/>
              <a:t>The dual problem  (Def. 14 of Lecture 9) of Eq. 8 is,</a:t>
            </a:r>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454561825"/>
              </p:ext>
            </p:extLst>
          </p:nvPr>
        </p:nvGraphicFramePr>
        <p:xfrm>
          <a:off x="2913063" y="4665960"/>
          <a:ext cx="5102225" cy="1725613"/>
        </p:xfrm>
        <a:graphic>
          <a:graphicData uri="http://schemas.openxmlformats.org/presentationml/2006/ole">
            <mc:AlternateContent xmlns:mc="http://schemas.openxmlformats.org/markup-compatibility/2006">
              <mc:Choice xmlns:v="urn:schemas-microsoft-com:vml" Requires="v">
                <p:oleObj spid="_x0000_s198139" name="Equation" r:id="rId5" imgW="2450880" imgH="863280" progId="Equation.DSMT4">
                  <p:embed/>
                </p:oleObj>
              </mc:Choice>
              <mc:Fallback>
                <p:oleObj name="Equation" r:id="rId5" imgW="2450880" imgH="863280" progId="Equation.DSMT4">
                  <p:embed/>
                  <p:pic>
                    <p:nvPicPr>
                      <p:cNvPr id="0" name=""/>
                      <p:cNvPicPr>
                        <a:picLocks noChangeAspect="1" noChangeArrowheads="1"/>
                      </p:cNvPicPr>
                      <p:nvPr/>
                    </p:nvPicPr>
                    <p:blipFill>
                      <a:blip r:embed="rId6"/>
                      <a:srcRect/>
                      <a:stretch>
                        <a:fillRect/>
                      </a:stretch>
                    </p:blipFill>
                    <p:spPr bwMode="auto">
                      <a:xfrm>
                        <a:off x="2913063" y="4665960"/>
                        <a:ext cx="5102225" cy="1725613"/>
                      </a:xfrm>
                      <a:prstGeom prst="rect">
                        <a:avLst/>
                      </a:prstGeom>
                      <a:noFill/>
                    </p:spPr>
                  </p:pic>
                </p:oleObj>
              </mc:Fallback>
            </mc:AlternateContent>
          </a:graphicData>
        </a:graphic>
      </p:graphicFrame>
      <p:sp>
        <p:nvSpPr>
          <p:cNvPr id="18" name="文本框 17">
            <a:extLst>
              <a:ext uri="{FF2B5EF4-FFF2-40B4-BE49-F238E27FC236}">
                <a16:creationId xmlns:a16="http://schemas.microsoft.com/office/drawing/2014/main" id="{DDDB9F3E-0FE1-4107-884F-BB857CC0776B}"/>
              </a:ext>
            </a:extLst>
          </p:cNvPr>
          <p:cNvSpPr txBox="1"/>
          <p:nvPr/>
        </p:nvSpPr>
        <p:spPr>
          <a:xfrm>
            <a:off x="9324069" y="5002119"/>
            <a:ext cx="1204097" cy="461665"/>
          </a:xfrm>
          <a:prstGeom prst="rect">
            <a:avLst/>
          </a:prstGeom>
          <a:noFill/>
        </p:spPr>
        <p:txBody>
          <a:bodyPr wrap="square" rtlCol="0">
            <a:spAutoFit/>
          </a:bodyPr>
          <a:lstStyle/>
          <a:p>
            <a:pPr algn="just"/>
            <a:r>
              <a:rPr lang="en-US" altLang="zh-CN" b="1" dirty="0"/>
              <a:t>(Eq. 9)</a:t>
            </a:r>
          </a:p>
        </p:txBody>
      </p:sp>
      <p:sp>
        <p:nvSpPr>
          <p:cNvPr id="19" name="文本框 18">
            <a:extLst>
              <a:ext uri="{FF2B5EF4-FFF2-40B4-BE49-F238E27FC236}">
                <a16:creationId xmlns:a16="http://schemas.microsoft.com/office/drawing/2014/main" id="{DDDB9F3E-0FE1-4107-884F-BB857CC0776B}"/>
              </a:ext>
            </a:extLst>
          </p:cNvPr>
          <p:cNvSpPr txBox="1"/>
          <p:nvPr/>
        </p:nvSpPr>
        <p:spPr>
          <a:xfrm>
            <a:off x="9315843" y="1887283"/>
            <a:ext cx="1204097" cy="461665"/>
          </a:xfrm>
          <a:prstGeom prst="rect">
            <a:avLst/>
          </a:prstGeom>
          <a:noFill/>
        </p:spPr>
        <p:txBody>
          <a:bodyPr wrap="square" rtlCol="0">
            <a:spAutoFit/>
          </a:bodyPr>
          <a:lstStyle/>
          <a:p>
            <a:pPr algn="just"/>
            <a:r>
              <a:rPr lang="en-US" altLang="zh-CN" b="1" dirty="0"/>
              <a:t>(Eq. 8)</a:t>
            </a:r>
          </a:p>
        </p:txBody>
      </p:sp>
      <p:graphicFrame>
        <p:nvGraphicFramePr>
          <p:cNvPr id="20" name="对象 19"/>
          <p:cNvGraphicFramePr>
            <a:graphicFrameLocks noChangeAspect="1"/>
          </p:cNvGraphicFramePr>
          <p:nvPr>
            <p:extLst>
              <p:ext uri="{D42A27DB-BD31-4B8C-83A1-F6EECF244321}">
                <p14:modId xmlns:p14="http://schemas.microsoft.com/office/powerpoint/2010/main" val="3256327102"/>
              </p:ext>
            </p:extLst>
          </p:nvPr>
        </p:nvGraphicFramePr>
        <p:xfrm>
          <a:off x="3417246" y="1158241"/>
          <a:ext cx="4792594" cy="1819472"/>
        </p:xfrm>
        <a:graphic>
          <a:graphicData uri="http://schemas.openxmlformats.org/presentationml/2006/ole">
            <mc:AlternateContent xmlns:mc="http://schemas.openxmlformats.org/markup-compatibility/2006">
              <mc:Choice xmlns:v="urn:schemas-microsoft-com:vml" Requires="v">
                <p:oleObj spid="_x0000_s198140" name="Equation" r:id="rId7" imgW="2476500" imgH="952500" progId="Equation.DSMT4">
                  <p:embed/>
                </p:oleObj>
              </mc:Choice>
              <mc:Fallback>
                <p:oleObj name="Equation" r:id="rId7" imgW="2476500" imgH="9525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7246" y="1158241"/>
                        <a:ext cx="4792594" cy="1819472"/>
                      </a:xfrm>
                      <a:prstGeom prst="rect">
                        <a:avLst/>
                      </a:prstGeom>
                      <a:noFill/>
                    </p:spPr>
                  </p:pic>
                </p:oleObj>
              </mc:Fallback>
            </mc:AlternateContent>
          </a:graphicData>
        </a:graphic>
      </p:graphicFrame>
      <p:sp>
        <p:nvSpPr>
          <p:cNvPr id="11" name="Rectangle 2"/>
          <p:cNvSpPr txBox="1">
            <a:spLocks noChangeArrowheads="1"/>
          </p:cNvSpPr>
          <p:nvPr/>
        </p:nvSpPr>
        <p:spPr bwMode="auto">
          <a:xfrm>
            <a:off x="930275"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a:ea typeface="楷体" panose="02010609060101010101" pitchFamily="49" charset="-122"/>
                <a:cs typeface="Calibri" panose="020F0502020204030204" pitchFamily="34" charset="0"/>
              </a:rPr>
              <a:t>Soft-margin SVM solver based on duality</a:t>
            </a:r>
            <a:endParaRPr lang="zh-CN" altLang="en-US" sz="3000" kern="0" dirty="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497457273"/>
      </p:ext>
    </p:extLst>
  </p:cSld>
  <p:clrMapOvr>
    <a:masterClrMapping/>
  </p:clrMapOvr>
  <p:transition advTm="12526"/>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0969895" cy="838200"/>
          </a:xfrm>
        </p:spPr>
        <p:txBody>
          <a:bodyPr/>
          <a:lstStyle/>
          <a:p>
            <a:r>
              <a:rPr lang="en-US" altLang="zh-CN" sz="3000" dirty="0">
                <a:ea typeface="楷体" panose="02010609060101010101" pitchFamily="49" charset="-122"/>
                <a:cs typeface="Calibri" panose="020F0502020204030204" pitchFamily="34" charset="0"/>
              </a:rPr>
              <a:t>Linear separability</a:t>
            </a:r>
            <a:endParaRPr lang="zh-CN" altLang="en-US" sz="3000" dirty="0">
              <a:ea typeface="楷体" panose="02010609060101010101" pitchFamily="49" charset="-122"/>
              <a:cs typeface="Calibri" panose="020F0502020204030204" pitchFamily="34" charset="0"/>
            </a:endParaRPr>
          </a:p>
        </p:txBody>
      </p:sp>
      <p:pic>
        <p:nvPicPr>
          <p:cNvPr id="18" name="Picture 3"/>
          <p:cNvPicPr>
            <a:picLocks noChangeAspect="1"/>
          </p:cNvPicPr>
          <p:nvPr/>
        </p:nvPicPr>
        <p:blipFill>
          <a:blip r:embed="rId2"/>
          <a:stretch>
            <a:fillRect/>
          </a:stretch>
        </p:blipFill>
        <p:spPr>
          <a:xfrm>
            <a:off x="3344051" y="1591481"/>
            <a:ext cx="5560460" cy="698112"/>
          </a:xfrm>
          <a:prstGeom prst="rect">
            <a:avLst/>
          </a:prstGeom>
        </p:spPr>
      </p:pic>
      <p:pic>
        <p:nvPicPr>
          <p:cNvPr id="19" name="Picture 7"/>
          <p:cNvPicPr>
            <a:picLocks noChangeAspect="1"/>
          </p:cNvPicPr>
          <p:nvPr/>
        </p:nvPicPr>
        <p:blipFill>
          <a:blip r:embed="rId3"/>
          <a:stretch>
            <a:fillRect/>
          </a:stretch>
        </p:blipFill>
        <p:spPr>
          <a:xfrm>
            <a:off x="930274" y="2584931"/>
            <a:ext cx="3877985" cy="2873606"/>
          </a:xfrm>
          <a:prstGeom prst="rect">
            <a:avLst/>
          </a:prstGeom>
        </p:spPr>
      </p:pic>
      <p:sp>
        <p:nvSpPr>
          <p:cNvPr id="20" name="Rectangle 8"/>
          <p:cNvSpPr/>
          <p:nvPr/>
        </p:nvSpPr>
        <p:spPr>
          <a:xfrm>
            <a:off x="1194667" y="5532264"/>
            <a:ext cx="3877985" cy="338554"/>
          </a:xfrm>
          <a:prstGeom prst="rect">
            <a:avLst/>
          </a:prstGeom>
        </p:spPr>
        <p:txBody>
          <a:bodyPr wrap="none">
            <a:spAutoFit/>
          </a:bodyPr>
          <a:lstStyle/>
          <a:p>
            <a:pPr eaLnBrk="1" fontAlgn="auto" hangingPunct="1">
              <a:spcBef>
                <a:spcPts val="0"/>
              </a:spcBef>
              <a:spcAft>
                <a:spcPts val="0"/>
              </a:spcAft>
            </a:pPr>
            <a:r>
              <a:rPr lang="en-US" sz="1600" i="1" dirty="0">
                <a:solidFill>
                  <a:srgbClr val="000000"/>
                </a:solidFill>
                <a:latin typeface="Arial" panose="020B0604020202020204" pitchFamily="34" charset="0"/>
              </a:rPr>
              <a:t>Non-linearly separable data in 2D </a:t>
            </a:r>
            <a:r>
              <a:rPr lang="en-US" sz="1600" dirty="0">
                <a:solidFill>
                  <a:srgbClr val="000000"/>
                </a:solidFill>
                <a:latin typeface="Arial" panose="020B0604020202020204" pitchFamily="34" charset="0"/>
              </a:rPr>
              <a:t>	</a:t>
            </a:r>
          </a:p>
        </p:txBody>
      </p:sp>
      <p:pic>
        <p:nvPicPr>
          <p:cNvPr id="21" name="Picture 9"/>
          <p:cNvPicPr>
            <a:picLocks noChangeAspect="1"/>
          </p:cNvPicPr>
          <p:nvPr/>
        </p:nvPicPr>
        <p:blipFill>
          <a:blip r:embed="rId4"/>
          <a:stretch>
            <a:fillRect/>
          </a:stretch>
        </p:blipFill>
        <p:spPr>
          <a:xfrm>
            <a:off x="6919114" y="2591406"/>
            <a:ext cx="4415226" cy="2940858"/>
          </a:xfrm>
          <a:prstGeom prst="rect">
            <a:avLst/>
          </a:prstGeom>
        </p:spPr>
      </p:pic>
      <p:sp>
        <p:nvSpPr>
          <p:cNvPr id="22" name="Rectangle 10"/>
          <p:cNvSpPr/>
          <p:nvPr/>
        </p:nvSpPr>
        <p:spPr>
          <a:xfrm>
            <a:off x="7492789" y="5563041"/>
            <a:ext cx="3414022" cy="338554"/>
          </a:xfrm>
          <a:prstGeom prst="rect">
            <a:avLst/>
          </a:prstGeom>
        </p:spPr>
        <p:txBody>
          <a:bodyPr wrap="square">
            <a:spAutoFit/>
          </a:bodyPr>
          <a:lstStyle/>
          <a:p>
            <a:pPr eaLnBrk="1" fontAlgn="auto" hangingPunct="1">
              <a:spcBef>
                <a:spcPts val="0"/>
              </a:spcBef>
              <a:spcAft>
                <a:spcPts val="0"/>
              </a:spcAft>
            </a:pPr>
            <a:r>
              <a:rPr lang="en-US" sz="1600" i="1" dirty="0">
                <a:solidFill>
                  <a:srgbClr val="000000"/>
                </a:solidFill>
                <a:latin typeface="Arial" panose="020B0604020202020204" pitchFamily="34" charset="0"/>
              </a:rPr>
              <a:t>Non-linearly separable data in 3D </a:t>
            </a:r>
            <a:endParaRPr lang="en-US" sz="1600" dirty="0">
              <a:solidFill>
                <a:srgbClr val="000000"/>
              </a:solidFill>
              <a:latin typeface="Arial" panose="020B0604020202020204" pitchFamily="34" charset="0"/>
            </a:endParaRPr>
          </a:p>
        </p:txBody>
      </p:sp>
      <p:sp>
        <p:nvSpPr>
          <p:cNvPr id="23" name="Rectangle 11"/>
          <p:cNvSpPr/>
          <p:nvPr/>
        </p:nvSpPr>
        <p:spPr>
          <a:xfrm>
            <a:off x="4322596" y="2151357"/>
            <a:ext cx="3877985" cy="338554"/>
          </a:xfrm>
          <a:prstGeom prst="rect">
            <a:avLst/>
          </a:prstGeom>
        </p:spPr>
        <p:txBody>
          <a:bodyPr wrap="none">
            <a:spAutoFit/>
          </a:bodyPr>
          <a:lstStyle/>
          <a:p>
            <a:pPr eaLnBrk="1" fontAlgn="auto" hangingPunct="1">
              <a:spcBef>
                <a:spcPts val="0"/>
              </a:spcBef>
              <a:spcAft>
                <a:spcPts val="0"/>
              </a:spcAft>
            </a:pPr>
            <a:r>
              <a:rPr lang="en-US" sz="1600" i="1" dirty="0">
                <a:solidFill>
                  <a:srgbClr val="000000"/>
                </a:solidFill>
                <a:latin typeface="Arial" panose="020B0604020202020204" pitchFamily="34" charset="0"/>
              </a:rPr>
              <a:t>Non-linearly separable data in 1D </a:t>
            </a:r>
            <a:r>
              <a:rPr lang="en-US" sz="1600" dirty="0">
                <a:solidFill>
                  <a:srgbClr val="000000"/>
                </a:solidFill>
                <a:latin typeface="Arial" panose="020B0604020202020204" pitchFamily="34" charset="0"/>
              </a:rPr>
              <a:t>	</a:t>
            </a:r>
          </a:p>
        </p:txBody>
      </p:sp>
      <p:sp>
        <p:nvSpPr>
          <p:cNvPr id="24" name="文本框 23">
            <a:extLst>
              <a:ext uri="{FF2B5EF4-FFF2-40B4-BE49-F238E27FC236}">
                <a16:creationId xmlns:a16="http://schemas.microsoft.com/office/drawing/2014/main" id="{F4318D8F-87FB-4B0A-B3AA-0F13A5D62BE1}"/>
              </a:ext>
            </a:extLst>
          </p:cNvPr>
          <p:cNvSpPr txBox="1"/>
          <p:nvPr/>
        </p:nvSpPr>
        <p:spPr>
          <a:xfrm>
            <a:off x="804671" y="912676"/>
            <a:ext cx="11095498" cy="461665"/>
          </a:xfrm>
          <a:prstGeom prst="rect">
            <a:avLst/>
          </a:prstGeom>
          <a:noFill/>
        </p:spPr>
        <p:txBody>
          <a:bodyPr wrap="square" rtlCol="0">
            <a:spAutoFit/>
          </a:bodyPr>
          <a:lstStyle/>
          <a:p>
            <a:pPr lvl="0">
              <a:defRPr/>
            </a:pPr>
            <a:r>
              <a:rPr lang="en-US" altLang="zh-CN" dirty="0">
                <a:solidFill>
                  <a:srgbClr val="000000"/>
                </a:solidFill>
              </a:rPr>
              <a:t>When data is non-linearly separable, we cannot find a separating point, line, or plane. </a:t>
            </a:r>
          </a:p>
        </p:txBody>
      </p:sp>
    </p:spTree>
    <p:extLst>
      <p:ext uri="{BB962C8B-B14F-4D97-AF65-F5344CB8AC3E}">
        <p14:creationId xmlns:p14="http://schemas.microsoft.com/office/powerpoint/2010/main" val="1624972483"/>
      </p:ext>
    </p:extLst>
  </p:cSld>
  <p:clrMapOvr>
    <a:masterClrMapping/>
  </p:clrMapOvr>
  <p:transition advTm="12526"/>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19B56558-BFB8-4049-8AF3-07D49139F607}"/>
              </a:ext>
            </a:extLst>
          </p:cNvPr>
          <p:cNvSpPr txBox="1"/>
          <p:nvPr/>
        </p:nvSpPr>
        <p:spPr>
          <a:xfrm>
            <a:off x="3462471" y="2263144"/>
            <a:ext cx="5028386" cy="1015663"/>
          </a:xfrm>
          <a:prstGeom prst="rect">
            <a:avLst/>
          </a:prstGeom>
          <a:solidFill>
            <a:srgbClr val="002060"/>
          </a:solidFill>
        </p:spPr>
        <p:txBody>
          <a:bodyPr wrap="square" rtlCol="0">
            <a:spAutoFit/>
          </a:bodyPr>
          <a:lstStyle/>
          <a:p>
            <a:pPr algn="just"/>
            <a:r>
              <a:rPr lang="en-US" altLang="zh-CN" sz="2000" dirty="0">
                <a:solidFill>
                  <a:srgbClr val="FFFF00"/>
                </a:solidFill>
              </a:rPr>
              <a:t>To solve Eq. 8, we can solve its dual problem Eq. 9 first to get             ; then, by using the KKT equations, we derive  </a:t>
            </a:r>
            <a:endParaRPr lang="zh-CN" altLang="en-US" sz="2000" dirty="0">
              <a:solidFill>
                <a:srgbClr val="FFFF00"/>
              </a:solidFill>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53461322"/>
              </p:ext>
            </p:extLst>
          </p:nvPr>
        </p:nvGraphicFramePr>
        <p:xfrm>
          <a:off x="5398826" y="2549331"/>
          <a:ext cx="935037" cy="444500"/>
        </p:xfrm>
        <a:graphic>
          <a:graphicData uri="http://schemas.openxmlformats.org/presentationml/2006/ole">
            <mc:AlternateContent xmlns:mc="http://schemas.openxmlformats.org/markup-compatibility/2006">
              <mc:Choice xmlns:v="urn:schemas-microsoft-com:vml" Requires="v">
                <p:oleObj spid="_x0000_s198986" name="Equation" r:id="rId3" imgW="507960" imgH="253800" progId="Equation.DSMT4">
                  <p:embed/>
                </p:oleObj>
              </mc:Choice>
              <mc:Fallback>
                <p:oleObj name="Equation" r:id="rId3" imgW="507960" imgH="253800" progId="Equation.DSMT4">
                  <p:embed/>
                  <p:pic>
                    <p:nvPicPr>
                      <p:cNvPr id="0" name=""/>
                      <p:cNvPicPr>
                        <a:picLocks noChangeAspect="1" noChangeArrowheads="1"/>
                      </p:cNvPicPr>
                      <p:nvPr/>
                    </p:nvPicPr>
                    <p:blipFill>
                      <a:blip r:embed="rId4"/>
                      <a:srcRect/>
                      <a:stretch>
                        <a:fillRect/>
                      </a:stretch>
                    </p:blipFill>
                    <p:spPr bwMode="auto">
                      <a:xfrm>
                        <a:off x="5398826" y="2549331"/>
                        <a:ext cx="935037" cy="444500"/>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004743172"/>
              </p:ext>
            </p:extLst>
          </p:nvPr>
        </p:nvGraphicFramePr>
        <p:xfrm>
          <a:off x="6272766" y="2869647"/>
          <a:ext cx="1327247" cy="452048"/>
        </p:xfrm>
        <a:graphic>
          <a:graphicData uri="http://schemas.openxmlformats.org/presentationml/2006/ole">
            <mc:AlternateContent xmlns:mc="http://schemas.openxmlformats.org/markup-compatibility/2006">
              <mc:Choice xmlns:v="urn:schemas-microsoft-com:vml" Requires="v">
                <p:oleObj spid="_x0000_s198987" name="Equation" r:id="rId5" imgW="711000" imgH="253800" progId="Equation.DSMT4">
                  <p:embed/>
                </p:oleObj>
              </mc:Choice>
              <mc:Fallback>
                <p:oleObj name="Equation" r:id="rId5" imgW="711000" imgH="253800" progId="Equation.DSMT4">
                  <p:embed/>
                  <p:pic>
                    <p:nvPicPr>
                      <p:cNvPr id="0" name=""/>
                      <p:cNvPicPr>
                        <a:picLocks noChangeAspect="1" noChangeArrowheads="1"/>
                      </p:cNvPicPr>
                      <p:nvPr/>
                    </p:nvPicPr>
                    <p:blipFill>
                      <a:blip r:embed="rId6"/>
                      <a:srcRect/>
                      <a:stretch>
                        <a:fillRect/>
                      </a:stretch>
                    </p:blipFill>
                    <p:spPr bwMode="auto">
                      <a:xfrm>
                        <a:off x="6272766" y="2869647"/>
                        <a:ext cx="1327247" cy="452048"/>
                      </a:xfrm>
                      <a:prstGeom prst="rect">
                        <a:avLst/>
                      </a:prstGeom>
                      <a:noFill/>
                    </p:spPr>
                  </p:pic>
                </p:oleObj>
              </mc:Fallback>
            </mc:AlternateContent>
          </a:graphicData>
        </a:graphic>
      </p:graphicFrame>
      <p:sp>
        <p:nvSpPr>
          <p:cNvPr id="6" name="Rectangle 2"/>
          <p:cNvSpPr txBox="1">
            <a:spLocks noChangeArrowheads="1"/>
          </p:cNvSpPr>
          <p:nvPr/>
        </p:nvSpPr>
        <p:spPr bwMode="auto">
          <a:xfrm>
            <a:off x="930275"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a:ea typeface="楷体" panose="02010609060101010101" pitchFamily="49" charset="-122"/>
                <a:cs typeface="Calibri" panose="020F0502020204030204" pitchFamily="34" charset="0"/>
              </a:rPr>
              <a:t>Soft-margin SVM solver based on duality</a:t>
            </a:r>
            <a:endParaRPr lang="zh-CN" altLang="en-US" sz="3000" kern="0" dirty="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20541386"/>
      </p:ext>
    </p:extLst>
  </p:cSld>
  <p:clrMapOvr>
    <a:masterClrMapping/>
  </p:clrMapOvr>
  <p:transition advTm="12526"/>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AC4A55F3-1252-41C4-9B9D-C3ED89567378}"/>
              </a:ext>
            </a:extLst>
          </p:cNvPr>
          <p:cNvSpPr txBox="1"/>
          <p:nvPr/>
        </p:nvSpPr>
        <p:spPr>
          <a:xfrm>
            <a:off x="802631" y="880257"/>
            <a:ext cx="10823312" cy="461665"/>
          </a:xfrm>
          <a:prstGeom prst="rect">
            <a:avLst/>
          </a:prstGeom>
          <a:noFill/>
        </p:spPr>
        <p:txBody>
          <a:bodyPr wrap="square" rtlCol="0">
            <a:spAutoFit/>
          </a:bodyPr>
          <a:lstStyle/>
          <a:p>
            <a:pPr algn="just"/>
            <a:r>
              <a:rPr lang="en-US" altLang="zh-CN" dirty="0"/>
              <a:t>First, solve the dual problem, Eq. 9, to get the dual optimal solution</a:t>
            </a:r>
            <a:endParaRPr lang="zh-CN" altLang="en-US" dirty="0"/>
          </a:p>
        </p:txBody>
      </p:sp>
      <p:graphicFrame>
        <p:nvGraphicFramePr>
          <p:cNvPr id="33" name="对象 32"/>
          <p:cNvGraphicFramePr>
            <a:graphicFrameLocks noChangeAspect="1"/>
          </p:cNvGraphicFramePr>
          <p:nvPr>
            <p:extLst>
              <p:ext uri="{D42A27DB-BD31-4B8C-83A1-F6EECF244321}">
                <p14:modId xmlns:p14="http://schemas.microsoft.com/office/powerpoint/2010/main" val="4287092049"/>
              </p:ext>
            </p:extLst>
          </p:nvPr>
        </p:nvGraphicFramePr>
        <p:xfrm>
          <a:off x="9220754" y="886637"/>
          <a:ext cx="1062037" cy="506412"/>
        </p:xfrm>
        <a:graphic>
          <a:graphicData uri="http://schemas.openxmlformats.org/presentationml/2006/ole">
            <mc:AlternateContent xmlns:mc="http://schemas.openxmlformats.org/markup-compatibility/2006">
              <mc:Choice xmlns:v="urn:schemas-microsoft-com:vml" Requires="v">
                <p:oleObj spid="_x0000_s200659" name="Equation" r:id="rId3" imgW="507960" imgH="253800" progId="Equation.DSMT4">
                  <p:embed/>
                </p:oleObj>
              </mc:Choice>
              <mc:Fallback>
                <p:oleObj name="Equation" r:id="rId3" imgW="507960" imgH="253800" progId="Equation.DSMT4">
                  <p:embed/>
                  <p:pic>
                    <p:nvPicPr>
                      <p:cNvPr id="0" name=""/>
                      <p:cNvPicPr>
                        <a:picLocks noChangeAspect="1" noChangeArrowheads="1"/>
                      </p:cNvPicPr>
                      <p:nvPr/>
                    </p:nvPicPr>
                    <p:blipFill>
                      <a:blip r:embed="rId4"/>
                      <a:srcRect/>
                      <a:stretch>
                        <a:fillRect/>
                      </a:stretch>
                    </p:blipFill>
                    <p:spPr bwMode="auto">
                      <a:xfrm>
                        <a:off x="9220754" y="886637"/>
                        <a:ext cx="1062037" cy="506412"/>
                      </a:xfrm>
                      <a:prstGeom prst="rect">
                        <a:avLst/>
                      </a:prstGeom>
                      <a:noFill/>
                    </p:spPr>
                  </p:pic>
                </p:oleObj>
              </mc:Fallback>
            </mc:AlternateContent>
          </a:graphicData>
        </a:graphic>
      </p:graphicFrame>
      <p:sp>
        <p:nvSpPr>
          <p:cNvPr id="38" name="文本框 37">
            <a:extLst>
              <a:ext uri="{FF2B5EF4-FFF2-40B4-BE49-F238E27FC236}">
                <a16:creationId xmlns:a16="http://schemas.microsoft.com/office/drawing/2014/main" id="{AC4A55F3-1252-41C4-9B9D-C3ED89567378}"/>
              </a:ext>
            </a:extLst>
          </p:cNvPr>
          <p:cNvSpPr txBox="1"/>
          <p:nvPr/>
        </p:nvSpPr>
        <p:spPr>
          <a:xfrm>
            <a:off x="802631" y="1361721"/>
            <a:ext cx="10823312" cy="461665"/>
          </a:xfrm>
          <a:prstGeom prst="rect">
            <a:avLst/>
          </a:prstGeom>
          <a:noFill/>
        </p:spPr>
        <p:txBody>
          <a:bodyPr wrap="square" rtlCol="0">
            <a:spAutoFit/>
          </a:bodyPr>
          <a:lstStyle/>
          <a:p>
            <a:pPr algn="just"/>
            <a:r>
              <a:rPr lang="en-US" altLang="zh-CN" dirty="0"/>
              <a:t>(1) Compute </a:t>
            </a:r>
            <a:endParaRPr lang="zh-CN" altLang="en-US" dirty="0"/>
          </a:p>
        </p:txBody>
      </p:sp>
      <p:graphicFrame>
        <p:nvGraphicFramePr>
          <p:cNvPr id="39" name="对象 38"/>
          <p:cNvGraphicFramePr>
            <a:graphicFrameLocks noChangeAspect="1"/>
          </p:cNvGraphicFramePr>
          <p:nvPr>
            <p:extLst>
              <p:ext uri="{D42A27DB-BD31-4B8C-83A1-F6EECF244321}">
                <p14:modId xmlns:p14="http://schemas.microsoft.com/office/powerpoint/2010/main" val="4226079886"/>
              </p:ext>
            </p:extLst>
          </p:nvPr>
        </p:nvGraphicFramePr>
        <p:xfrm>
          <a:off x="2559241" y="1385888"/>
          <a:ext cx="2579688" cy="582612"/>
        </p:xfrm>
        <a:graphic>
          <a:graphicData uri="http://schemas.openxmlformats.org/presentationml/2006/ole">
            <mc:AlternateContent xmlns:mc="http://schemas.openxmlformats.org/markup-compatibility/2006">
              <mc:Choice xmlns:v="urn:schemas-microsoft-com:vml" Requires="v">
                <p:oleObj spid="_x0000_s200660" name="Equation" r:id="rId5" imgW="1346040" imgH="317160" progId="Equation.DSMT4">
                  <p:embed/>
                </p:oleObj>
              </mc:Choice>
              <mc:Fallback>
                <p:oleObj name="Equation" r:id="rId5" imgW="1346040" imgH="317160" progId="Equation.DSMT4">
                  <p:embed/>
                  <p:pic>
                    <p:nvPicPr>
                      <p:cNvPr id="0" name=""/>
                      <p:cNvPicPr>
                        <a:picLocks noChangeAspect="1" noChangeArrowheads="1"/>
                      </p:cNvPicPr>
                      <p:nvPr/>
                    </p:nvPicPr>
                    <p:blipFill>
                      <a:blip r:embed="rId6"/>
                      <a:srcRect/>
                      <a:stretch>
                        <a:fillRect/>
                      </a:stretch>
                    </p:blipFill>
                    <p:spPr bwMode="auto">
                      <a:xfrm>
                        <a:off x="2559241" y="1385888"/>
                        <a:ext cx="2579688" cy="582612"/>
                      </a:xfrm>
                      <a:prstGeom prst="rect">
                        <a:avLst/>
                      </a:prstGeom>
                      <a:noFill/>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1298344437"/>
              </p:ext>
            </p:extLst>
          </p:nvPr>
        </p:nvGraphicFramePr>
        <p:xfrm>
          <a:off x="151783" y="1914525"/>
          <a:ext cx="7651750" cy="673100"/>
        </p:xfrm>
        <a:graphic>
          <a:graphicData uri="http://schemas.openxmlformats.org/presentationml/2006/ole">
            <mc:AlternateContent xmlns:mc="http://schemas.openxmlformats.org/markup-compatibility/2006">
              <mc:Choice xmlns:v="urn:schemas-microsoft-com:vml" Requires="v">
                <p:oleObj spid="_x0000_s200661" name="Equation" r:id="rId7" imgW="4825800" imgH="431640" progId="Equation.DSMT4">
                  <p:embed/>
                </p:oleObj>
              </mc:Choice>
              <mc:Fallback>
                <p:oleObj name="Equation" r:id="rId7" imgW="4825800" imgH="431640" progId="Equation.DSMT4">
                  <p:embed/>
                  <p:pic>
                    <p:nvPicPr>
                      <p:cNvPr id="0" name=""/>
                      <p:cNvPicPr>
                        <a:picLocks noChangeAspect="1" noChangeArrowheads="1"/>
                      </p:cNvPicPr>
                      <p:nvPr/>
                    </p:nvPicPr>
                    <p:blipFill>
                      <a:blip r:embed="rId8"/>
                      <a:srcRect/>
                      <a:stretch>
                        <a:fillRect/>
                      </a:stretch>
                    </p:blipFill>
                    <p:spPr bwMode="auto">
                      <a:xfrm>
                        <a:off x="151783" y="1914525"/>
                        <a:ext cx="7651750" cy="673100"/>
                      </a:xfrm>
                      <a:prstGeom prst="rect">
                        <a:avLst/>
                      </a:prstGeom>
                      <a:noFill/>
                    </p:spPr>
                  </p:pic>
                </p:oleObj>
              </mc:Fallback>
            </mc:AlternateContent>
          </a:graphicData>
        </a:graphic>
      </p:graphicFrame>
      <p:sp>
        <p:nvSpPr>
          <p:cNvPr id="41" name="文本框 40">
            <a:extLst>
              <a:ext uri="{FF2B5EF4-FFF2-40B4-BE49-F238E27FC236}">
                <a16:creationId xmlns:a16="http://schemas.microsoft.com/office/drawing/2014/main" id="{AC4A55F3-1252-41C4-9B9D-C3ED89567378}"/>
              </a:ext>
            </a:extLst>
          </p:cNvPr>
          <p:cNvSpPr txBox="1"/>
          <p:nvPr/>
        </p:nvSpPr>
        <p:spPr>
          <a:xfrm>
            <a:off x="7752768" y="2027582"/>
            <a:ext cx="4349043" cy="400110"/>
          </a:xfrm>
          <a:prstGeom prst="rect">
            <a:avLst/>
          </a:prstGeom>
          <a:noFill/>
        </p:spPr>
        <p:txBody>
          <a:bodyPr wrap="square" rtlCol="0">
            <a:spAutoFit/>
          </a:bodyPr>
          <a:lstStyle/>
          <a:p>
            <a:pPr algn="just"/>
            <a:r>
              <a:rPr lang="en-US" altLang="zh-CN" sz="2000" dirty="0"/>
              <a:t>(about                , it is a convex function)</a:t>
            </a:r>
            <a:endParaRPr lang="zh-CN" altLang="en-US" sz="2000" dirty="0"/>
          </a:p>
        </p:txBody>
      </p:sp>
      <p:sp>
        <p:nvSpPr>
          <p:cNvPr id="42" name="文本框 41">
            <a:extLst>
              <a:ext uri="{FF2B5EF4-FFF2-40B4-BE49-F238E27FC236}">
                <a16:creationId xmlns:a16="http://schemas.microsoft.com/office/drawing/2014/main" id="{AC4A55F3-1252-41C4-9B9D-C3ED89567378}"/>
              </a:ext>
            </a:extLst>
          </p:cNvPr>
          <p:cNvSpPr txBox="1"/>
          <p:nvPr/>
        </p:nvSpPr>
        <p:spPr>
          <a:xfrm>
            <a:off x="1134306" y="3239445"/>
            <a:ext cx="4036789" cy="400110"/>
          </a:xfrm>
          <a:prstGeom prst="rect">
            <a:avLst/>
          </a:prstGeom>
          <a:noFill/>
        </p:spPr>
        <p:txBody>
          <a:bodyPr wrap="square" rtlCol="0">
            <a:spAutoFit/>
          </a:bodyPr>
          <a:lstStyle/>
          <a:p>
            <a:pPr algn="just"/>
            <a:r>
              <a:rPr lang="en-US" altLang="zh-CN" sz="2000" dirty="0"/>
              <a:t>Get its stationary point by solving,</a:t>
            </a:r>
            <a:endParaRPr lang="zh-CN" altLang="en-US" sz="2000" dirty="0"/>
          </a:p>
        </p:txBody>
      </p:sp>
      <p:grpSp>
        <p:nvGrpSpPr>
          <p:cNvPr id="2" name="组合 1"/>
          <p:cNvGrpSpPr/>
          <p:nvPr/>
        </p:nvGrpSpPr>
        <p:grpSpPr>
          <a:xfrm>
            <a:off x="418570" y="4430912"/>
            <a:ext cx="9509201" cy="1926655"/>
            <a:chOff x="418570" y="4430912"/>
            <a:chExt cx="9509201" cy="1926655"/>
          </a:xfrm>
        </p:grpSpPr>
        <p:graphicFrame>
          <p:nvGraphicFramePr>
            <p:cNvPr id="8" name="对象 7"/>
            <p:cNvGraphicFramePr>
              <a:graphicFrameLocks noChangeAspect="1"/>
            </p:cNvGraphicFramePr>
            <p:nvPr>
              <p:extLst>
                <p:ext uri="{D42A27DB-BD31-4B8C-83A1-F6EECF244321}">
                  <p14:modId xmlns:p14="http://schemas.microsoft.com/office/powerpoint/2010/main" val="1493208828"/>
                </p:ext>
              </p:extLst>
            </p:nvPr>
          </p:nvGraphicFramePr>
          <p:xfrm>
            <a:off x="930275" y="4430912"/>
            <a:ext cx="8997496" cy="1926655"/>
          </p:xfrm>
          <a:graphic>
            <a:graphicData uri="http://schemas.openxmlformats.org/presentationml/2006/ole">
              <mc:AlternateContent xmlns:mc="http://schemas.openxmlformats.org/markup-compatibility/2006">
                <mc:Choice xmlns:v="urn:schemas-microsoft-com:vml" Requires="v">
                  <p:oleObj spid="_x0000_s200662" name="Equation" r:id="rId9" imgW="6146640" imgH="1333440" progId="Equation.DSMT4">
                    <p:embed/>
                  </p:oleObj>
                </mc:Choice>
                <mc:Fallback>
                  <p:oleObj name="Equation" r:id="rId9" imgW="6146640" imgH="1333440" progId="Equation.DSMT4">
                    <p:embed/>
                    <p:pic>
                      <p:nvPicPr>
                        <p:cNvPr id="0" name=""/>
                        <p:cNvPicPr>
                          <a:picLocks noChangeAspect="1" noChangeArrowheads="1"/>
                        </p:cNvPicPr>
                        <p:nvPr/>
                      </p:nvPicPr>
                      <p:blipFill>
                        <a:blip r:embed="rId10"/>
                        <a:srcRect/>
                        <a:stretch>
                          <a:fillRect/>
                        </a:stretch>
                      </p:blipFill>
                      <p:spPr bwMode="auto">
                        <a:xfrm>
                          <a:off x="930275" y="4430912"/>
                          <a:ext cx="8997496" cy="1926655"/>
                        </a:xfrm>
                        <a:prstGeom prst="rect">
                          <a:avLst/>
                        </a:prstGeom>
                        <a:noFill/>
                      </p:spPr>
                    </p:pic>
                  </p:oleObj>
                </mc:Fallback>
              </mc:AlternateContent>
            </a:graphicData>
          </a:graphic>
        </p:graphicFrame>
        <p:sp>
          <p:nvSpPr>
            <p:cNvPr id="43" name="下箭头 42"/>
            <p:cNvSpPr/>
            <p:nvPr/>
          </p:nvSpPr>
          <p:spPr bwMode="auto">
            <a:xfrm rot="16200000">
              <a:off x="446230" y="5326844"/>
              <a:ext cx="248559" cy="303879"/>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graphicFrame>
        <p:nvGraphicFramePr>
          <p:cNvPr id="14" name="对象 13"/>
          <p:cNvGraphicFramePr>
            <a:graphicFrameLocks noChangeAspect="1"/>
          </p:cNvGraphicFramePr>
          <p:nvPr>
            <p:extLst>
              <p:ext uri="{D42A27DB-BD31-4B8C-83A1-F6EECF244321}">
                <p14:modId xmlns:p14="http://schemas.microsoft.com/office/powerpoint/2010/main" val="1201853801"/>
              </p:ext>
            </p:extLst>
          </p:nvPr>
        </p:nvGraphicFramePr>
        <p:xfrm>
          <a:off x="8575486" y="2048558"/>
          <a:ext cx="866775" cy="395287"/>
        </p:xfrm>
        <a:graphic>
          <a:graphicData uri="http://schemas.openxmlformats.org/presentationml/2006/ole">
            <mc:AlternateContent xmlns:mc="http://schemas.openxmlformats.org/markup-compatibility/2006">
              <mc:Choice xmlns:v="urn:schemas-microsoft-com:vml" Requires="v">
                <p:oleObj spid="_x0000_s200663" name="Equation" r:id="rId11" imgW="545760" imgH="253800" progId="Equation.DSMT4">
                  <p:embed/>
                </p:oleObj>
              </mc:Choice>
              <mc:Fallback>
                <p:oleObj name="Equation" r:id="rId11" imgW="545760" imgH="253800" progId="Equation.DSMT4">
                  <p:embed/>
                  <p:pic>
                    <p:nvPicPr>
                      <p:cNvPr id="0" name=""/>
                      <p:cNvPicPr>
                        <a:picLocks noChangeAspect="1" noChangeArrowheads="1"/>
                      </p:cNvPicPr>
                      <p:nvPr/>
                    </p:nvPicPr>
                    <p:blipFill>
                      <a:blip r:embed="rId12"/>
                      <a:srcRect/>
                      <a:stretch>
                        <a:fillRect/>
                      </a:stretch>
                    </p:blipFill>
                    <p:spPr bwMode="auto">
                      <a:xfrm>
                        <a:off x="8575486" y="2048558"/>
                        <a:ext cx="866775" cy="395287"/>
                      </a:xfrm>
                      <a:prstGeom prst="rect">
                        <a:avLst/>
                      </a:prstGeom>
                      <a:noFill/>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055100087"/>
              </p:ext>
            </p:extLst>
          </p:nvPr>
        </p:nvGraphicFramePr>
        <p:xfrm>
          <a:off x="4764378" y="2615295"/>
          <a:ext cx="4319700" cy="1916258"/>
        </p:xfrm>
        <a:graphic>
          <a:graphicData uri="http://schemas.openxmlformats.org/presentationml/2006/ole">
            <mc:AlternateContent xmlns:mc="http://schemas.openxmlformats.org/markup-compatibility/2006">
              <mc:Choice xmlns:v="urn:schemas-microsoft-com:vml" Requires="v">
                <p:oleObj spid="_x0000_s200664" name="Equation" r:id="rId13" imgW="3035300" imgH="1346200" progId="Equation.DSMT4">
                  <p:embed/>
                </p:oleObj>
              </mc:Choice>
              <mc:Fallback>
                <p:oleObj name="Equation" r:id="rId13" imgW="3035300" imgH="1346200" progId="Equation.DSMT4">
                  <p:embed/>
                  <p:pic>
                    <p:nvPicPr>
                      <p:cNvPr id="0"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64378" y="2615295"/>
                        <a:ext cx="4319700" cy="1916258"/>
                      </a:xfrm>
                      <a:prstGeom prst="rect">
                        <a:avLst/>
                      </a:prstGeom>
                      <a:noFill/>
                    </p:spPr>
                  </p:pic>
                </p:oleObj>
              </mc:Fallback>
            </mc:AlternateContent>
          </a:graphicData>
        </a:graphic>
      </p:graphicFrame>
      <p:sp>
        <p:nvSpPr>
          <p:cNvPr id="15" name="Rectangle 2"/>
          <p:cNvSpPr txBox="1">
            <a:spLocks noChangeArrowheads="1"/>
          </p:cNvSpPr>
          <p:nvPr/>
        </p:nvSpPr>
        <p:spPr bwMode="auto">
          <a:xfrm>
            <a:off x="930275"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a:ea typeface="楷体" panose="02010609060101010101" pitchFamily="49" charset="-122"/>
                <a:cs typeface="Calibri" panose="020F0502020204030204" pitchFamily="34" charset="0"/>
              </a:rPr>
              <a:t>Soft-margin SVM solver based on duality</a:t>
            </a:r>
            <a:endParaRPr lang="zh-CN" altLang="en-US" sz="3000" kern="0" dirty="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852145863"/>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a:extLst>
              <a:ext uri="{FF2B5EF4-FFF2-40B4-BE49-F238E27FC236}">
                <a16:creationId xmlns:a16="http://schemas.microsoft.com/office/drawing/2014/main" id="{AC4A55F3-1252-41C4-9B9D-C3ED89567378}"/>
              </a:ext>
            </a:extLst>
          </p:cNvPr>
          <p:cNvSpPr txBox="1"/>
          <p:nvPr/>
        </p:nvSpPr>
        <p:spPr>
          <a:xfrm>
            <a:off x="802631" y="1361721"/>
            <a:ext cx="2389143" cy="461665"/>
          </a:xfrm>
          <a:prstGeom prst="rect">
            <a:avLst/>
          </a:prstGeom>
          <a:noFill/>
        </p:spPr>
        <p:txBody>
          <a:bodyPr wrap="square" rtlCol="0">
            <a:spAutoFit/>
          </a:bodyPr>
          <a:lstStyle/>
          <a:p>
            <a:pPr algn="just"/>
            <a:r>
              <a:rPr lang="en-US" altLang="zh-CN" dirty="0"/>
              <a:t>(2) Solve </a:t>
            </a: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3787254819"/>
              </p:ext>
            </p:extLst>
          </p:nvPr>
        </p:nvGraphicFramePr>
        <p:xfrm>
          <a:off x="802631" y="1800698"/>
          <a:ext cx="4767262" cy="2516188"/>
        </p:xfrm>
        <a:graphic>
          <a:graphicData uri="http://schemas.openxmlformats.org/presentationml/2006/ole">
            <mc:AlternateContent xmlns:mc="http://schemas.openxmlformats.org/markup-compatibility/2006">
              <mc:Choice xmlns:v="urn:schemas-microsoft-com:vml" Requires="v">
                <p:oleObj spid="_x0000_s202210" name="Equation" r:id="rId3" imgW="3111480" imgH="1638000" progId="Equation.DSMT4">
                  <p:embed/>
                </p:oleObj>
              </mc:Choice>
              <mc:Fallback>
                <p:oleObj name="Equation" r:id="rId3" imgW="3111480" imgH="1638000" progId="Equation.DSMT4">
                  <p:embed/>
                  <p:pic>
                    <p:nvPicPr>
                      <p:cNvPr id="0" name=""/>
                      <p:cNvPicPr>
                        <a:picLocks noChangeAspect="1" noChangeArrowheads="1"/>
                      </p:cNvPicPr>
                      <p:nvPr/>
                    </p:nvPicPr>
                    <p:blipFill>
                      <a:blip r:embed="rId4"/>
                      <a:srcRect/>
                      <a:stretch>
                        <a:fillRect/>
                      </a:stretch>
                    </p:blipFill>
                    <p:spPr bwMode="auto">
                      <a:xfrm>
                        <a:off x="802631" y="1800698"/>
                        <a:ext cx="4767262" cy="2516188"/>
                      </a:xfrm>
                      <a:prstGeom prst="rect">
                        <a:avLst/>
                      </a:prstGeom>
                      <a:noFill/>
                    </p:spPr>
                  </p:pic>
                </p:oleObj>
              </mc:Fallback>
            </mc:AlternateContent>
          </a:graphicData>
        </a:graphic>
      </p:graphicFrame>
      <p:grpSp>
        <p:nvGrpSpPr>
          <p:cNvPr id="2" name="组合 1"/>
          <p:cNvGrpSpPr/>
          <p:nvPr/>
        </p:nvGrpSpPr>
        <p:grpSpPr>
          <a:xfrm>
            <a:off x="5307563" y="2072468"/>
            <a:ext cx="6467670" cy="1932083"/>
            <a:chOff x="5307563" y="2072468"/>
            <a:chExt cx="6467670" cy="1932083"/>
          </a:xfrm>
        </p:grpSpPr>
        <p:sp>
          <p:nvSpPr>
            <p:cNvPr id="43" name="下箭头 42"/>
            <p:cNvSpPr/>
            <p:nvPr/>
          </p:nvSpPr>
          <p:spPr bwMode="auto">
            <a:xfrm rot="16200000">
              <a:off x="5398200" y="3004624"/>
              <a:ext cx="230831" cy="412105"/>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471429613"/>
                </p:ext>
              </p:extLst>
            </p:nvPr>
          </p:nvGraphicFramePr>
          <p:xfrm>
            <a:off x="5908287" y="2102726"/>
            <a:ext cx="4664075" cy="1901825"/>
          </p:xfrm>
          <a:graphic>
            <a:graphicData uri="http://schemas.openxmlformats.org/presentationml/2006/ole">
              <mc:AlternateContent xmlns:mc="http://schemas.openxmlformats.org/markup-compatibility/2006">
                <mc:Choice xmlns:v="urn:schemas-microsoft-com:vml" Requires="v">
                  <p:oleObj spid="_x0000_s202211" name="Equation" r:id="rId5" imgW="2793960" imgH="1168200" progId="Equation.DSMT4">
                    <p:embed/>
                  </p:oleObj>
                </mc:Choice>
                <mc:Fallback>
                  <p:oleObj name="Equation" r:id="rId5" imgW="2793960" imgH="1168200" progId="Equation.DSMT4">
                    <p:embed/>
                    <p:pic>
                      <p:nvPicPr>
                        <p:cNvPr id="0" name=""/>
                        <p:cNvPicPr>
                          <a:picLocks noChangeAspect="1" noChangeArrowheads="1"/>
                        </p:cNvPicPr>
                        <p:nvPr/>
                      </p:nvPicPr>
                      <p:blipFill>
                        <a:blip r:embed="rId6"/>
                        <a:srcRect/>
                        <a:stretch>
                          <a:fillRect/>
                        </a:stretch>
                      </p:blipFill>
                      <p:spPr bwMode="auto">
                        <a:xfrm>
                          <a:off x="5908287" y="2102726"/>
                          <a:ext cx="4664075" cy="1901825"/>
                        </a:xfrm>
                        <a:prstGeom prst="rect">
                          <a:avLst/>
                        </a:prstGeom>
                        <a:noFill/>
                      </p:spPr>
                    </p:pic>
                  </p:oleObj>
                </mc:Fallback>
              </mc:AlternateContent>
            </a:graphicData>
          </a:graphic>
        </p:graphicFrame>
        <p:sp>
          <p:nvSpPr>
            <p:cNvPr id="27" name="矩形 26">
              <a:extLst>
                <a:ext uri="{FF2B5EF4-FFF2-40B4-BE49-F238E27FC236}">
                  <a16:creationId xmlns:a16="http://schemas.microsoft.com/office/drawing/2014/main" id="{3B0EECBD-1338-44AB-A0E3-DCF036767410}"/>
                </a:ext>
              </a:extLst>
            </p:cNvPr>
            <p:cNvSpPr/>
            <p:nvPr/>
          </p:nvSpPr>
          <p:spPr bwMode="auto">
            <a:xfrm>
              <a:off x="5804361" y="2072468"/>
              <a:ext cx="5970872" cy="1921055"/>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29" name="文本框 28">
              <a:extLst>
                <a:ext uri="{FF2B5EF4-FFF2-40B4-BE49-F238E27FC236}">
                  <a16:creationId xmlns:a16="http://schemas.microsoft.com/office/drawing/2014/main" id="{DDDB9F3E-0FE1-4107-884F-BB857CC0776B}"/>
                </a:ext>
              </a:extLst>
            </p:cNvPr>
            <p:cNvSpPr txBox="1"/>
            <p:nvPr/>
          </p:nvSpPr>
          <p:spPr>
            <a:xfrm>
              <a:off x="10422751" y="2822805"/>
              <a:ext cx="1352482" cy="461665"/>
            </a:xfrm>
            <a:prstGeom prst="rect">
              <a:avLst/>
            </a:prstGeom>
            <a:noFill/>
          </p:spPr>
          <p:txBody>
            <a:bodyPr wrap="square" rtlCol="0">
              <a:spAutoFit/>
            </a:bodyPr>
            <a:lstStyle/>
            <a:p>
              <a:pPr algn="just"/>
              <a:r>
                <a:rPr lang="en-US" altLang="zh-CN" b="1" dirty="0"/>
                <a:t>(Eq. 10)</a:t>
              </a:r>
            </a:p>
          </p:txBody>
        </p:sp>
      </p:grpSp>
      <p:sp>
        <p:nvSpPr>
          <p:cNvPr id="30" name="文本框 29">
            <a:extLst>
              <a:ext uri="{FF2B5EF4-FFF2-40B4-BE49-F238E27FC236}">
                <a16:creationId xmlns:a16="http://schemas.microsoft.com/office/drawing/2014/main" id="{19B56558-BFB8-4049-8AF3-07D49139F607}"/>
              </a:ext>
            </a:extLst>
          </p:cNvPr>
          <p:cNvSpPr txBox="1"/>
          <p:nvPr/>
        </p:nvSpPr>
        <p:spPr>
          <a:xfrm>
            <a:off x="461416" y="4903562"/>
            <a:ext cx="11730584" cy="707886"/>
          </a:xfrm>
          <a:prstGeom prst="rect">
            <a:avLst/>
          </a:prstGeom>
          <a:solidFill>
            <a:srgbClr val="002060"/>
          </a:solidFill>
        </p:spPr>
        <p:txBody>
          <a:bodyPr wrap="square" rtlCol="0">
            <a:spAutoFit/>
          </a:bodyPr>
          <a:lstStyle/>
          <a:p>
            <a:pPr algn="just"/>
            <a:r>
              <a:rPr lang="en-US" altLang="zh-CN" sz="2000" dirty="0">
                <a:solidFill>
                  <a:srgbClr val="FFFF00"/>
                </a:solidFill>
              </a:rPr>
              <a:t>Make a comparison between Eq. 10 and Eq. 4, they are quite similar; Eq. 10 can also be efficiently solved by SMO</a:t>
            </a:r>
            <a:endParaRPr lang="zh-CN" altLang="en-US" sz="2000" dirty="0">
              <a:solidFill>
                <a:srgbClr val="FFFF00"/>
              </a:solidFill>
            </a:endParaRPr>
          </a:p>
        </p:txBody>
      </p:sp>
      <p:sp>
        <p:nvSpPr>
          <p:cNvPr id="21" name="文本框 20">
            <a:extLst>
              <a:ext uri="{FF2B5EF4-FFF2-40B4-BE49-F238E27FC236}">
                <a16:creationId xmlns:a16="http://schemas.microsoft.com/office/drawing/2014/main" id="{AC4A55F3-1252-41C4-9B9D-C3ED89567378}"/>
              </a:ext>
            </a:extLst>
          </p:cNvPr>
          <p:cNvSpPr txBox="1"/>
          <p:nvPr/>
        </p:nvSpPr>
        <p:spPr>
          <a:xfrm>
            <a:off x="802631" y="880257"/>
            <a:ext cx="9862259" cy="461665"/>
          </a:xfrm>
          <a:prstGeom prst="rect">
            <a:avLst/>
          </a:prstGeom>
          <a:noFill/>
        </p:spPr>
        <p:txBody>
          <a:bodyPr wrap="square" rtlCol="0">
            <a:spAutoFit/>
          </a:bodyPr>
          <a:lstStyle/>
          <a:p>
            <a:pPr algn="just"/>
            <a:r>
              <a:rPr lang="en-US" altLang="zh-CN" dirty="0"/>
              <a:t>First, solve the dual problem, Eq. 9, to get the dual optimal solution</a:t>
            </a:r>
            <a:endParaRPr lang="zh-CN" altLang="en-US" dirty="0"/>
          </a:p>
        </p:txBody>
      </p:sp>
      <p:graphicFrame>
        <p:nvGraphicFramePr>
          <p:cNvPr id="22" name="对象 21"/>
          <p:cNvGraphicFramePr>
            <a:graphicFrameLocks noChangeAspect="1"/>
          </p:cNvGraphicFramePr>
          <p:nvPr>
            <p:extLst>
              <p:ext uri="{D42A27DB-BD31-4B8C-83A1-F6EECF244321}">
                <p14:modId xmlns:p14="http://schemas.microsoft.com/office/powerpoint/2010/main" val="622439673"/>
              </p:ext>
            </p:extLst>
          </p:nvPr>
        </p:nvGraphicFramePr>
        <p:xfrm>
          <a:off x="9220754" y="886637"/>
          <a:ext cx="1062037" cy="506412"/>
        </p:xfrm>
        <a:graphic>
          <a:graphicData uri="http://schemas.openxmlformats.org/presentationml/2006/ole">
            <mc:AlternateContent xmlns:mc="http://schemas.openxmlformats.org/markup-compatibility/2006">
              <mc:Choice xmlns:v="urn:schemas-microsoft-com:vml" Requires="v">
                <p:oleObj spid="_x0000_s202212" name="Equation" r:id="rId7" imgW="507960" imgH="253800" progId="Equation.DSMT4">
                  <p:embed/>
                </p:oleObj>
              </mc:Choice>
              <mc:Fallback>
                <p:oleObj name="Equation" r:id="rId7" imgW="507960" imgH="253800" progId="Equation.DSMT4">
                  <p:embed/>
                  <p:pic>
                    <p:nvPicPr>
                      <p:cNvPr id="0" name=""/>
                      <p:cNvPicPr>
                        <a:picLocks noChangeAspect="1" noChangeArrowheads="1"/>
                      </p:cNvPicPr>
                      <p:nvPr/>
                    </p:nvPicPr>
                    <p:blipFill>
                      <a:blip r:embed="rId8"/>
                      <a:srcRect/>
                      <a:stretch>
                        <a:fillRect/>
                      </a:stretch>
                    </p:blipFill>
                    <p:spPr bwMode="auto">
                      <a:xfrm>
                        <a:off x="9220754" y="886637"/>
                        <a:ext cx="1062037" cy="506412"/>
                      </a:xfrm>
                      <a:prstGeom prst="rect">
                        <a:avLst/>
                      </a:prstGeom>
                      <a:noFill/>
                    </p:spPr>
                  </p:pic>
                </p:oleObj>
              </mc:Fallback>
            </mc:AlternateContent>
          </a:graphicData>
        </a:graphic>
      </p:graphicFrame>
      <p:sp>
        <p:nvSpPr>
          <p:cNvPr id="12" name="Rectangle 2"/>
          <p:cNvSpPr txBox="1">
            <a:spLocks noChangeArrowheads="1"/>
          </p:cNvSpPr>
          <p:nvPr/>
        </p:nvSpPr>
        <p:spPr bwMode="auto">
          <a:xfrm>
            <a:off x="930275"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a:ea typeface="楷体" panose="02010609060101010101" pitchFamily="49" charset="-122"/>
                <a:cs typeface="Calibri" panose="020F0502020204030204" pitchFamily="34" charset="0"/>
              </a:rPr>
              <a:t>Soft-margin SVM solver based on duality</a:t>
            </a:r>
            <a:endParaRPr lang="zh-CN" altLang="en-US" sz="3000" kern="0" dirty="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909568654"/>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AC4A55F3-1252-41C4-9B9D-C3ED89567378}"/>
              </a:ext>
            </a:extLst>
          </p:cNvPr>
          <p:cNvSpPr txBox="1"/>
          <p:nvPr/>
        </p:nvSpPr>
        <p:spPr>
          <a:xfrm>
            <a:off x="802631" y="880257"/>
            <a:ext cx="10963799" cy="400110"/>
          </a:xfrm>
          <a:prstGeom prst="rect">
            <a:avLst/>
          </a:prstGeom>
          <a:noFill/>
        </p:spPr>
        <p:txBody>
          <a:bodyPr wrap="square" rtlCol="0">
            <a:spAutoFit/>
          </a:bodyPr>
          <a:lstStyle/>
          <a:p>
            <a:pPr algn="just"/>
            <a:r>
              <a:rPr lang="en-US" altLang="zh-CN" sz="2000" dirty="0"/>
              <a:t>Second, with               , based on KKT conditions, derive the primal optimal solution </a:t>
            </a:r>
            <a:endParaRPr lang="zh-CN" altLang="en-US" sz="2000" dirty="0"/>
          </a:p>
        </p:txBody>
      </p:sp>
      <p:graphicFrame>
        <p:nvGraphicFramePr>
          <p:cNvPr id="33" name="对象 32"/>
          <p:cNvGraphicFramePr>
            <a:graphicFrameLocks noChangeAspect="1"/>
          </p:cNvGraphicFramePr>
          <p:nvPr>
            <p:extLst>
              <p:ext uri="{D42A27DB-BD31-4B8C-83A1-F6EECF244321}">
                <p14:modId xmlns:p14="http://schemas.microsoft.com/office/powerpoint/2010/main" val="3070504136"/>
              </p:ext>
            </p:extLst>
          </p:nvPr>
        </p:nvGraphicFramePr>
        <p:xfrm>
          <a:off x="2268384" y="892443"/>
          <a:ext cx="902647" cy="431054"/>
        </p:xfrm>
        <a:graphic>
          <a:graphicData uri="http://schemas.openxmlformats.org/presentationml/2006/ole">
            <mc:AlternateContent xmlns:mc="http://schemas.openxmlformats.org/markup-compatibility/2006">
              <mc:Choice xmlns:v="urn:schemas-microsoft-com:vml" Requires="v">
                <p:oleObj spid="_x0000_s203689" name="Equation" r:id="rId3" imgW="507960" imgH="253800" progId="Equation.DSMT4">
                  <p:embed/>
                </p:oleObj>
              </mc:Choice>
              <mc:Fallback>
                <p:oleObj name="Equation" r:id="rId3" imgW="507960" imgH="253800" progId="Equation.DSMT4">
                  <p:embed/>
                  <p:pic>
                    <p:nvPicPr>
                      <p:cNvPr id="0" name=""/>
                      <p:cNvPicPr>
                        <a:picLocks noChangeAspect="1" noChangeArrowheads="1"/>
                      </p:cNvPicPr>
                      <p:nvPr/>
                    </p:nvPicPr>
                    <p:blipFill>
                      <a:blip r:embed="rId4"/>
                      <a:srcRect/>
                      <a:stretch>
                        <a:fillRect/>
                      </a:stretch>
                    </p:blipFill>
                    <p:spPr bwMode="auto">
                      <a:xfrm>
                        <a:off x="2268384" y="892443"/>
                        <a:ext cx="902647" cy="431054"/>
                      </a:xfrm>
                      <a:prstGeom prst="rect">
                        <a:avLst/>
                      </a:prstGeom>
                      <a:noFill/>
                    </p:spPr>
                  </p:pic>
                </p:oleObj>
              </mc:Fallback>
            </mc:AlternateContent>
          </a:graphicData>
        </a:graphic>
      </p:graphicFrame>
      <p:sp>
        <p:nvSpPr>
          <p:cNvPr id="20" name="文本框 19">
            <a:extLst>
              <a:ext uri="{FF2B5EF4-FFF2-40B4-BE49-F238E27FC236}">
                <a16:creationId xmlns:a16="http://schemas.microsoft.com/office/drawing/2014/main" id="{AC4A55F3-1252-41C4-9B9D-C3ED89567378}"/>
              </a:ext>
            </a:extLst>
          </p:cNvPr>
          <p:cNvSpPr txBox="1"/>
          <p:nvPr/>
        </p:nvSpPr>
        <p:spPr>
          <a:xfrm>
            <a:off x="804672" y="1392715"/>
            <a:ext cx="10823736" cy="830997"/>
          </a:xfrm>
          <a:prstGeom prst="rect">
            <a:avLst/>
          </a:prstGeom>
          <a:noFill/>
        </p:spPr>
        <p:txBody>
          <a:bodyPr wrap="square" rtlCol="0">
            <a:spAutoFit/>
          </a:bodyPr>
          <a:lstStyle/>
          <a:p>
            <a:pPr algn="just"/>
            <a:r>
              <a:rPr lang="en-US" altLang="zh-CN" b="1" dirty="0"/>
              <a:t>Proposition 4</a:t>
            </a:r>
            <a:r>
              <a:rPr lang="en-US" altLang="zh-CN" dirty="0"/>
              <a:t>: Suppose that                             is the optimal solution for Eq. 9. If there exists an</a:t>
            </a:r>
            <a:r>
              <a:rPr lang="en-US" altLang="zh-CN" i="1" dirty="0"/>
              <a:t> j</a:t>
            </a:r>
            <a:r>
              <a:rPr lang="en-US" altLang="zh-CN" dirty="0"/>
              <a:t>, making                , then, (</a:t>
            </a:r>
            <a:r>
              <a:rPr lang="en-US" altLang="zh-CN" b="1" dirty="0"/>
              <a:t>w</a:t>
            </a:r>
            <a:r>
              <a:rPr lang="en-US" altLang="zh-CN" baseline="30000" dirty="0"/>
              <a:t>*</a:t>
            </a:r>
            <a:r>
              <a:rPr lang="en-US" altLang="zh-CN" dirty="0"/>
              <a:t>, </a:t>
            </a:r>
            <a:r>
              <a:rPr lang="en-US" altLang="zh-CN" i="1" dirty="0"/>
              <a:t>b</a:t>
            </a:r>
            <a:r>
              <a:rPr lang="en-US" altLang="zh-CN" baseline="30000" dirty="0"/>
              <a:t>*</a:t>
            </a:r>
            <a:r>
              <a:rPr lang="en-US" altLang="zh-CN" dirty="0"/>
              <a:t>) can be computed as,</a:t>
            </a:r>
            <a:endParaRPr lang="zh-CN" altLang="en-US" dirty="0"/>
          </a:p>
        </p:txBody>
      </p:sp>
      <p:sp>
        <p:nvSpPr>
          <p:cNvPr id="21" name="矩形 20">
            <a:extLst>
              <a:ext uri="{FF2B5EF4-FFF2-40B4-BE49-F238E27FC236}">
                <a16:creationId xmlns:a16="http://schemas.microsoft.com/office/drawing/2014/main" id="{3B0EECBD-1338-44AB-A0E3-DCF036767410}"/>
              </a:ext>
            </a:extLst>
          </p:cNvPr>
          <p:cNvSpPr/>
          <p:nvPr/>
        </p:nvSpPr>
        <p:spPr bwMode="auto">
          <a:xfrm>
            <a:off x="676655" y="1392716"/>
            <a:ext cx="11106849" cy="1553879"/>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4" name="对象 3"/>
          <p:cNvGraphicFramePr>
            <a:graphicFrameLocks noChangeAspect="1"/>
          </p:cNvGraphicFramePr>
          <p:nvPr/>
        </p:nvGraphicFramePr>
        <p:xfrm>
          <a:off x="4432296" y="1437789"/>
          <a:ext cx="2106527" cy="435833"/>
        </p:xfrm>
        <a:graphic>
          <a:graphicData uri="http://schemas.openxmlformats.org/presentationml/2006/ole">
            <mc:AlternateContent xmlns:mc="http://schemas.openxmlformats.org/markup-compatibility/2006">
              <mc:Choice xmlns:v="urn:schemas-microsoft-com:vml" Requires="v">
                <p:oleObj spid="_x0000_s203690" name="Equation" r:id="rId5" imgW="1205977" imgH="253890" progId="Equation.DSMT4">
                  <p:embed/>
                </p:oleObj>
              </mc:Choice>
              <mc:Fallback>
                <p:oleObj name="Equation" r:id="rId5" imgW="1205977"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2296" y="1437789"/>
                        <a:ext cx="2106527" cy="435833"/>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700618929"/>
              </p:ext>
            </p:extLst>
          </p:nvPr>
        </p:nvGraphicFramePr>
        <p:xfrm>
          <a:off x="3220084" y="1841290"/>
          <a:ext cx="1193800" cy="436562"/>
        </p:xfrm>
        <a:graphic>
          <a:graphicData uri="http://schemas.openxmlformats.org/presentationml/2006/ole">
            <mc:AlternateContent xmlns:mc="http://schemas.openxmlformats.org/markup-compatibility/2006">
              <mc:Choice xmlns:v="urn:schemas-microsoft-com:vml" Requires="v">
                <p:oleObj spid="_x0000_s203691" name="Equation" r:id="rId7" imgW="685800" imgH="253800" progId="Equation.DSMT4">
                  <p:embed/>
                </p:oleObj>
              </mc:Choice>
              <mc:Fallback>
                <p:oleObj name="Equation" r:id="rId7" imgW="685800" imgH="253800" progId="Equation.DSMT4">
                  <p:embed/>
                  <p:pic>
                    <p:nvPicPr>
                      <p:cNvPr id="0" name=""/>
                      <p:cNvPicPr>
                        <a:picLocks noChangeAspect="1" noChangeArrowheads="1"/>
                      </p:cNvPicPr>
                      <p:nvPr/>
                    </p:nvPicPr>
                    <p:blipFill>
                      <a:blip r:embed="rId8"/>
                      <a:srcRect/>
                      <a:stretch>
                        <a:fillRect/>
                      </a:stretch>
                    </p:blipFill>
                    <p:spPr bwMode="auto">
                      <a:xfrm>
                        <a:off x="3220084" y="1841290"/>
                        <a:ext cx="1193800" cy="436562"/>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2534485" y="2240002"/>
          <a:ext cx="1494685" cy="676941"/>
        </p:xfrm>
        <a:graphic>
          <a:graphicData uri="http://schemas.openxmlformats.org/presentationml/2006/ole">
            <mc:AlternateContent xmlns:mc="http://schemas.openxmlformats.org/markup-compatibility/2006">
              <mc:Choice xmlns:v="urn:schemas-microsoft-com:vml" Requires="v">
                <p:oleObj spid="_x0000_s203692" name="Equation" r:id="rId9" imgW="939392" imgH="431613" progId="Equation.DSMT4">
                  <p:embed/>
                </p:oleObj>
              </mc:Choice>
              <mc:Fallback>
                <p:oleObj name="Equation" r:id="rId9" imgW="939392"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4485" y="2240002"/>
                        <a:ext cx="1494685" cy="676941"/>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6393559" y="2240921"/>
          <a:ext cx="2534781" cy="705674"/>
        </p:xfrm>
        <a:graphic>
          <a:graphicData uri="http://schemas.openxmlformats.org/presentationml/2006/ole">
            <mc:AlternateContent xmlns:mc="http://schemas.openxmlformats.org/markup-compatibility/2006">
              <mc:Choice xmlns:v="urn:schemas-microsoft-com:vml" Requires="v">
                <p:oleObj spid="_x0000_s203693" name="Equation" r:id="rId11" imgW="1524000" imgH="431800" progId="Equation.DSMT4">
                  <p:embed/>
                </p:oleObj>
              </mc:Choice>
              <mc:Fallback>
                <p:oleObj name="Equation" r:id="rId11" imgW="1524000" imgH="4318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93559" y="2240921"/>
                        <a:ext cx="2534781" cy="705674"/>
                      </a:xfrm>
                      <a:prstGeom prst="rect">
                        <a:avLst/>
                      </a:prstGeom>
                      <a:noFill/>
                    </p:spPr>
                  </p:pic>
                </p:oleObj>
              </mc:Fallback>
            </mc:AlternateContent>
          </a:graphicData>
        </a:graphic>
      </p:graphicFrame>
      <p:sp>
        <p:nvSpPr>
          <p:cNvPr id="31" name="文本框 30">
            <a:extLst>
              <a:ext uri="{FF2B5EF4-FFF2-40B4-BE49-F238E27FC236}">
                <a16:creationId xmlns:a16="http://schemas.microsoft.com/office/drawing/2014/main" id="{DDDB9F3E-0FE1-4107-884F-BB857CC0776B}"/>
              </a:ext>
            </a:extLst>
          </p:cNvPr>
          <p:cNvSpPr txBox="1"/>
          <p:nvPr/>
        </p:nvSpPr>
        <p:spPr>
          <a:xfrm>
            <a:off x="4403374" y="2330681"/>
            <a:ext cx="1204097" cy="461665"/>
          </a:xfrm>
          <a:prstGeom prst="rect">
            <a:avLst/>
          </a:prstGeom>
          <a:noFill/>
        </p:spPr>
        <p:txBody>
          <a:bodyPr wrap="square" rtlCol="0">
            <a:spAutoFit/>
          </a:bodyPr>
          <a:lstStyle/>
          <a:p>
            <a:pPr algn="just"/>
            <a:r>
              <a:rPr lang="en-US" altLang="zh-CN" b="1" dirty="0"/>
              <a:t>(Eq. 11)</a:t>
            </a:r>
          </a:p>
        </p:txBody>
      </p:sp>
      <p:sp>
        <p:nvSpPr>
          <p:cNvPr id="34" name="文本框 33">
            <a:extLst>
              <a:ext uri="{FF2B5EF4-FFF2-40B4-BE49-F238E27FC236}">
                <a16:creationId xmlns:a16="http://schemas.microsoft.com/office/drawing/2014/main" id="{DDDB9F3E-0FE1-4107-884F-BB857CC0776B}"/>
              </a:ext>
            </a:extLst>
          </p:cNvPr>
          <p:cNvSpPr txBox="1"/>
          <p:nvPr/>
        </p:nvSpPr>
        <p:spPr>
          <a:xfrm>
            <a:off x="9195758" y="2335378"/>
            <a:ext cx="1508187" cy="461665"/>
          </a:xfrm>
          <a:prstGeom prst="rect">
            <a:avLst/>
          </a:prstGeom>
          <a:noFill/>
        </p:spPr>
        <p:txBody>
          <a:bodyPr wrap="square" rtlCol="0">
            <a:spAutoFit/>
          </a:bodyPr>
          <a:lstStyle/>
          <a:p>
            <a:pPr algn="just"/>
            <a:r>
              <a:rPr lang="en-US" altLang="zh-CN" b="1" dirty="0"/>
              <a:t>(Eq. 12)</a:t>
            </a:r>
          </a:p>
        </p:txBody>
      </p:sp>
      <p:graphicFrame>
        <p:nvGraphicFramePr>
          <p:cNvPr id="15" name="对象 14"/>
          <p:cNvGraphicFramePr>
            <a:graphicFrameLocks noChangeAspect="1"/>
          </p:cNvGraphicFramePr>
          <p:nvPr>
            <p:extLst>
              <p:ext uri="{D42A27DB-BD31-4B8C-83A1-F6EECF244321}">
                <p14:modId xmlns:p14="http://schemas.microsoft.com/office/powerpoint/2010/main" val="1620594246"/>
              </p:ext>
            </p:extLst>
          </p:nvPr>
        </p:nvGraphicFramePr>
        <p:xfrm>
          <a:off x="9576820" y="895434"/>
          <a:ext cx="1127125" cy="395287"/>
        </p:xfrm>
        <a:graphic>
          <a:graphicData uri="http://schemas.openxmlformats.org/presentationml/2006/ole">
            <mc:AlternateContent xmlns:mc="http://schemas.openxmlformats.org/markup-compatibility/2006">
              <mc:Choice xmlns:v="urn:schemas-microsoft-com:vml" Requires="v">
                <p:oleObj spid="_x0000_s203694" name="Equation" r:id="rId13" imgW="711000" imgH="253800" progId="Equation.DSMT4">
                  <p:embed/>
                </p:oleObj>
              </mc:Choice>
              <mc:Fallback>
                <p:oleObj name="Equation" r:id="rId13" imgW="711000" imgH="253800" progId="Equation.DSMT4">
                  <p:embed/>
                  <p:pic>
                    <p:nvPicPr>
                      <p:cNvPr id="0" name=""/>
                      <p:cNvPicPr>
                        <a:picLocks noChangeAspect="1" noChangeArrowheads="1"/>
                      </p:cNvPicPr>
                      <p:nvPr/>
                    </p:nvPicPr>
                    <p:blipFill>
                      <a:blip r:embed="rId14"/>
                      <a:srcRect/>
                      <a:stretch>
                        <a:fillRect/>
                      </a:stretch>
                    </p:blipFill>
                    <p:spPr bwMode="auto">
                      <a:xfrm>
                        <a:off x="9576820" y="895434"/>
                        <a:ext cx="1127125" cy="395287"/>
                      </a:xfrm>
                      <a:prstGeom prst="rect">
                        <a:avLst/>
                      </a:prstGeom>
                      <a:noFill/>
                    </p:spPr>
                  </p:pic>
                </p:oleObj>
              </mc:Fallback>
            </mc:AlternateContent>
          </a:graphicData>
        </a:graphic>
      </p:graphicFrame>
      <p:pic>
        <p:nvPicPr>
          <p:cNvPr id="2" name="图片 1"/>
          <p:cNvPicPr>
            <a:picLocks noChangeAspect="1"/>
          </p:cNvPicPr>
          <p:nvPr/>
        </p:nvPicPr>
        <p:blipFill>
          <a:blip r:embed="rId15"/>
          <a:stretch>
            <a:fillRect/>
          </a:stretch>
        </p:blipFill>
        <p:spPr>
          <a:xfrm>
            <a:off x="61042" y="2999424"/>
            <a:ext cx="6441570" cy="3730571"/>
          </a:xfrm>
          <a:prstGeom prst="rect">
            <a:avLst/>
          </a:prstGeom>
          <a:ln>
            <a:solidFill>
              <a:schemeClr val="accent6">
                <a:lumMod val="50000"/>
              </a:schemeClr>
            </a:solidFill>
          </a:ln>
        </p:spPr>
      </p:pic>
      <p:pic>
        <p:nvPicPr>
          <p:cNvPr id="3" name="图片 2"/>
          <p:cNvPicPr>
            <a:picLocks noChangeAspect="1"/>
          </p:cNvPicPr>
          <p:nvPr/>
        </p:nvPicPr>
        <p:blipFill>
          <a:blip r:embed="rId16"/>
          <a:stretch>
            <a:fillRect/>
          </a:stretch>
        </p:blipFill>
        <p:spPr>
          <a:xfrm>
            <a:off x="6557227" y="2999424"/>
            <a:ext cx="5545632" cy="1556714"/>
          </a:xfrm>
          <a:prstGeom prst="rect">
            <a:avLst/>
          </a:prstGeom>
          <a:ln>
            <a:solidFill>
              <a:schemeClr val="accent6">
                <a:lumMod val="50000"/>
              </a:schemeClr>
            </a:solidFill>
          </a:ln>
        </p:spPr>
      </p:pic>
      <p:sp>
        <p:nvSpPr>
          <p:cNvPr id="18" name="Rectangle 2"/>
          <p:cNvSpPr txBox="1">
            <a:spLocks noChangeArrowheads="1"/>
          </p:cNvSpPr>
          <p:nvPr/>
        </p:nvSpPr>
        <p:spPr bwMode="auto">
          <a:xfrm>
            <a:off x="930275"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a:ea typeface="楷体" panose="02010609060101010101" pitchFamily="49" charset="-122"/>
                <a:cs typeface="Calibri" panose="020F0502020204030204" pitchFamily="34" charset="0"/>
              </a:rPr>
              <a:t>Soft-margin SVM solver based on duality</a:t>
            </a:r>
            <a:endParaRPr lang="zh-CN" altLang="en-US" sz="3000" kern="0" dirty="0">
              <a:ea typeface="楷体" panose="02010609060101010101" pitchFamily="49" charset="-122"/>
              <a:cs typeface="Calibri" panose="020F0502020204030204" pitchFamily="34" charset="0"/>
            </a:endParaRPr>
          </a:p>
        </p:txBody>
      </p:sp>
      <p:pic>
        <p:nvPicPr>
          <p:cNvPr id="6" name="图片 5">
            <a:extLst>
              <a:ext uri="{FF2B5EF4-FFF2-40B4-BE49-F238E27FC236}">
                <a16:creationId xmlns:a16="http://schemas.microsoft.com/office/drawing/2014/main" id="{D1826EDE-17B4-40CC-B840-6432EBC11DC3}"/>
              </a:ext>
            </a:extLst>
          </p:cNvPr>
          <p:cNvPicPr>
            <a:picLocks noChangeAspect="1"/>
          </p:cNvPicPr>
          <p:nvPr/>
        </p:nvPicPr>
        <p:blipFill>
          <a:blip r:embed="rId17"/>
          <a:stretch>
            <a:fillRect/>
          </a:stretch>
        </p:blipFill>
        <p:spPr>
          <a:xfrm>
            <a:off x="3542756" y="4994021"/>
            <a:ext cx="180000" cy="200572"/>
          </a:xfrm>
          <a:prstGeom prst="rect">
            <a:avLst/>
          </a:prstGeom>
        </p:spPr>
      </p:pic>
    </p:spTree>
    <p:extLst>
      <p:ext uri="{BB962C8B-B14F-4D97-AF65-F5344CB8AC3E}">
        <p14:creationId xmlns:p14="http://schemas.microsoft.com/office/powerpoint/2010/main" val="3331782626"/>
      </p:ext>
    </p:extLst>
  </p:cSld>
  <p:clrMapOvr>
    <a:masterClrMapping/>
  </p:clrMapOvr>
  <p:transition advTm="12526"/>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AC4A55F3-1252-41C4-9B9D-C3ED89567378}"/>
              </a:ext>
            </a:extLst>
          </p:cNvPr>
          <p:cNvSpPr txBox="1"/>
          <p:nvPr/>
        </p:nvSpPr>
        <p:spPr>
          <a:xfrm>
            <a:off x="802631" y="880257"/>
            <a:ext cx="10963799" cy="400110"/>
          </a:xfrm>
          <a:prstGeom prst="rect">
            <a:avLst/>
          </a:prstGeom>
          <a:noFill/>
        </p:spPr>
        <p:txBody>
          <a:bodyPr wrap="square" rtlCol="0">
            <a:spAutoFit/>
          </a:bodyPr>
          <a:lstStyle/>
          <a:p>
            <a:pPr algn="just"/>
            <a:r>
              <a:rPr lang="en-US" altLang="zh-CN" sz="2000" dirty="0"/>
              <a:t>Second, with               , based on KKT conditions, derive the primal optimal solution </a:t>
            </a:r>
            <a:endParaRPr lang="zh-CN" altLang="en-US" sz="2000" dirty="0"/>
          </a:p>
        </p:txBody>
      </p:sp>
      <p:graphicFrame>
        <p:nvGraphicFramePr>
          <p:cNvPr id="33" name="对象 32"/>
          <p:cNvGraphicFramePr>
            <a:graphicFrameLocks noChangeAspect="1"/>
          </p:cNvGraphicFramePr>
          <p:nvPr/>
        </p:nvGraphicFramePr>
        <p:xfrm>
          <a:off x="2268384" y="892443"/>
          <a:ext cx="902647" cy="431054"/>
        </p:xfrm>
        <a:graphic>
          <a:graphicData uri="http://schemas.openxmlformats.org/presentationml/2006/ole">
            <mc:AlternateContent xmlns:mc="http://schemas.openxmlformats.org/markup-compatibility/2006">
              <mc:Choice xmlns:v="urn:schemas-microsoft-com:vml" Requires="v">
                <p:oleObj spid="_x0000_s234531" name="Equation" r:id="rId3" imgW="507960" imgH="253800" progId="Equation.DSMT4">
                  <p:embed/>
                </p:oleObj>
              </mc:Choice>
              <mc:Fallback>
                <p:oleObj name="Equation" r:id="rId3" imgW="507960" imgH="253800" progId="Equation.DSMT4">
                  <p:embed/>
                  <p:pic>
                    <p:nvPicPr>
                      <p:cNvPr id="0" name=""/>
                      <p:cNvPicPr>
                        <a:picLocks noChangeAspect="1" noChangeArrowheads="1"/>
                      </p:cNvPicPr>
                      <p:nvPr/>
                    </p:nvPicPr>
                    <p:blipFill>
                      <a:blip r:embed="rId4"/>
                      <a:srcRect/>
                      <a:stretch>
                        <a:fillRect/>
                      </a:stretch>
                    </p:blipFill>
                    <p:spPr bwMode="auto">
                      <a:xfrm>
                        <a:off x="2268384" y="892443"/>
                        <a:ext cx="902647" cy="431054"/>
                      </a:xfrm>
                      <a:prstGeom prst="rect">
                        <a:avLst/>
                      </a:prstGeom>
                      <a:noFill/>
                    </p:spPr>
                  </p:pic>
                </p:oleObj>
              </mc:Fallback>
            </mc:AlternateContent>
          </a:graphicData>
        </a:graphic>
      </p:graphicFrame>
      <p:sp>
        <p:nvSpPr>
          <p:cNvPr id="20" name="文本框 19">
            <a:extLst>
              <a:ext uri="{FF2B5EF4-FFF2-40B4-BE49-F238E27FC236}">
                <a16:creationId xmlns:a16="http://schemas.microsoft.com/office/drawing/2014/main" id="{AC4A55F3-1252-41C4-9B9D-C3ED89567378}"/>
              </a:ext>
            </a:extLst>
          </p:cNvPr>
          <p:cNvSpPr txBox="1"/>
          <p:nvPr/>
        </p:nvSpPr>
        <p:spPr>
          <a:xfrm>
            <a:off x="804672" y="1392715"/>
            <a:ext cx="10823736" cy="830997"/>
          </a:xfrm>
          <a:prstGeom prst="rect">
            <a:avLst/>
          </a:prstGeom>
          <a:noFill/>
        </p:spPr>
        <p:txBody>
          <a:bodyPr wrap="square" rtlCol="0">
            <a:spAutoFit/>
          </a:bodyPr>
          <a:lstStyle/>
          <a:p>
            <a:pPr algn="just"/>
            <a:r>
              <a:rPr lang="en-US" altLang="zh-CN" b="1" dirty="0"/>
              <a:t>Proposition 4</a:t>
            </a:r>
            <a:r>
              <a:rPr lang="en-US" altLang="zh-CN" dirty="0"/>
              <a:t>: Suppose that                             is the optimal solution for Eq. 9. If there exists an</a:t>
            </a:r>
            <a:r>
              <a:rPr lang="en-US" altLang="zh-CN" i="1" dirty="0"/>
              <a:t> j</a:t>
            </a:r>
            <a:r>
              <a:rPr lang="en-US" altLang="zh-CN" dirty="0"/>
              <a:t>, making                , then, (</a:t>
            </a:r>
            <a:r>
              <a:rPr lang="en-US" altLang="zh-CN" b="1" dirty="0"/>
              <a:t>w</a:t>
            </a:r>
            <a:r>
              <a:rPr lang="en-US" altLang="zh-CN" baseline="30000" dirty="0"/>
              <a:t>*</a:t>
            </a:r>
            <a:r>
              <a:rPr lang="en-US" altLang="zh-CN" dirty="0"/>
              <a:t>, </a:t>
            </a:r>
            <a:r>
              <a:rPr lang="en-US" altLang="zh-CN" i="1" dirty="0"/>
              <a:t>b</a:t>
            </a:r>
            <a:r>
              <a:rPr lang="en-US" altLang="zh-CN" baseline="30000" dirty="0"/>
              <a:t>*</a:t>
            </a:r>
            <a:r>
              <a:rPr lang="en-US" altLang="zh-CN" dirty="0"/>
              <a:t>) can be computed as,</a:t>
            </a:r>
            <a:endParaRPr lang="zh-CN" altLang="en-US" dirty="0"/>
          </a:p>
        </p:txBody>
      </p:sp>
      <p:sp>
        <p:nvSpPr>
          <p:cNvPr id="21" name="矩形 20">
            <a:extLst>
              <a:ext uri="{FF2B5EF4-FFF2-40B4-BE49-F238E27FC236}">
                <a16:creationId xmlns:a16="http://schemas.microsoft.com/office/drawing/2014/main" id="{3B0EECBD-1338-44AB-A0E3-DCF036767410}"/>
              </a:ext>
            </a:extLst>
          </p:cNvPr>
          <p:cNvSpPr/>
          <p:nvPr/>
        </p:nvSpPr>
        <p:spPr bwMode="auto">
          <a:xfrm>
            <a:off x="676655" y="1392716"/>
            <a:ext cx="11106849" cy="1553879"/>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4" name="对象 3"/>
          <p:cNvGraphicFramePr>
            <a:graphicFrameLocks noChangeAspect="1"/>
          </p:cNvGraphicFramePr>
          <p:nvPr/>
        </p:nvGraphicFramePr>
        <p:xfrm>
          <a:off x="4432296" y="1437789"/>
          <a:ext cx="2106527" cy="435833"/>
        </p:xfrm>
        <a:graphic>
          <a:graphicData uri="http://schemas.openxmlformats.org/presentationml/2006/ole">
            <mc:AlternateContent xmlns:mc="http://schemas.openxmlformats.org/markup-compatibility/2006">
              <mc:Choice xmlns:v="urn:schemas-microsoft-com:vml" Requires="v">
                <p:oleObj spid="_x0000_s234532" name="Equation" r:id="rId5" imgW="1205977" imgH="253890" progId="Equation.DSMT4">
                  <p:embed/>
                </p:oleObj>
              </mc:Choice>
              <mc:Fallback>
                <p:oleObj name="Equation" r:id="rId5" imgW="1205977"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2296" y="1437789"/>
                        <a:ext cx="2106527" cy="435833"/>
                      </a:xfrm>
                      <a:prstGeom prst="rect">
                        <a:avLst/>
                      </a:prstGeom>
                      <a:noFill/>
                    </p:spPr>
                  </p:pic>
                </p:oleObj>
              </mc:Fallback>
            </mc:AlternateContent>
          </a:graphicData>
        </a:graphic>
      </p:graphicFrame>
      <p:graphicFrame>
        <p:nvGraphicFramePr>
          <p:cNvPr id="25" name="对象 24"/>
          <p:cNvGraphicFramePr>
            <a:graphicFrameLocks noChangeAspect="1"/>
          </p:cNvGraphicFramePr>
          <p:nvPr/>
        </p:nvGraphicFramePr>
        <p:xfrm>
          <a:off x="3220084" y="1841290"/>
          <a:ext cx="1193800" cy="436562"/>
        </p:xfrm>
        <a:graphic>
          <a:graphicData uri="http://schemas.openxmlformats.org/presentationml/2006/ole">
            <mc:AlternateContent xmlns:mc="http://schemas.openxmlformats.org/markup-compatibility/2006">
              <mc:Choice xmlns:v="urn:schemas-microsoft-com:vml" Requires="v">
                <p:oleObj spid="_x0000_s234533" name="Equation" r:id="rId7" imgW="685800" imgH="253800" progId="Equation.DSMT4">
                  <p:embed/>
                </p:oleObj>
              </mc:Choice>
              <mc:Fallback>
                <p:oleObj name="Equation" r:id="rId7" imgW="685800" imgH="253800" progId="Equation.DSMT4">
                  <p:embed/>
                  <p:pic>
                    <p:nvPicPr>
                      <p:cNvPr id="0" name=""/>
                      <p:cNvPicPr>
                        <a:picLocks noChangeAspect="1" noChangeArrowheads="1"/>
                      </p:cNvPicPr>
                      <p:nvPr/>
                    </p:nvPicPr>
                    <p:blipFill>
                      <a:blip r:embed="rId8"/>
                      <a:srcRect/>
                      <a:stretch>
                        <a:fillRect/>
                      </a:stretch>
                    </p:blipFill>
                    <p:spPr bwMode="auto">
                      <a:xfrm>
                        <a:off x="3220084" y="1841290"/>
                        <a:ext cx="1193800" cy="436562"/>
                      </a:xfrm>
                      <a:prstGeom prst="rect">
                        <a:avLst/>
                      </a:prstGeom>
                      <a:noFill/>
                    </p:spPr>
                  </p:pic>
                </p:oleObj>
              </mc:Fallback>
            </mc:AlternateContent>
          </a:graphicData>
        </a:graphic>
      </p:graphicFrame>
      <p:graphicFrame>
        <p:nvGraphicFramePr>
          <p:cNvPr id="7" name="对象 6"/>
          <p:cNvGraphicFramePr>
            <a:graphicFrameLocks noChangeAspect="1"/>
          </p:cNvGraphicFramePr>
          <p:nvPr/>
        </p:nvGraphicFramePr>
        <p:xfrm>
          <a:off x="2534485" y="2240002"/>
          <a:ext cx="1494685" cy="676941"/>
        </p:xfrm>
        <a:graphic>
          <a:graphicData uri="http://schemas.openxmlformats.org/presentationml/2006/ole">
            <mc:AlternateContent xmlns:mc="http://schemas.openxmlformats.org/markup-compatibility/2006">
              <mc:Choice xmlns:v="urn:schemas-microsoft-com:vml" Requires="v">
                <p:oleObj spid="_x0000_s234534" name="Equation" r:id="rId9" imgW="939392" imgH="431613" progId="Equation.DSMT4">
                  <p:embed/>
                </p:oleObj>
              </mc:Choice>
              <mc:Fallback>
                <p:oleObj name="Equation" r:id="rId9" imgW="939392"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4485" y="2240002"/>
                        <a:ext cx="1494685" cy="676941"/>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6393559" y="2240921"/>
          <a:ext cx="2534781" cy="705674"/>
        </p:xfrm>
        <a:graphic>
          <a:graphicData uri="http://schemas.openxmlformats.org/presentationml/2006/ole">
            <mc:AlternateContent xmlns:mc="http://schemas.openxmlformats.org/markup-compatibility/2006">
              <mc:Choice xmlns:v="urn:schemas-microsoft-com:vml" Requires="v">
                <p:oleObj spid="_x0000_s234535" name="Equation" r:id="rId11" imgW="1524000" imgH="431800" progId="Equation.DSMT4">
                  <p:embed/>
                </p:oleObj>
              </mc:Choice>
              <mc:Fallback>
                <p:oleObj name="Equation" r:id="rId11" imgW="1524000" imgH="4318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93559" y="2240921"/>
                        <a:ext cx="2534781" cy="705674"/>
                      </a:xfrm>
                      <a:prstGeom prst="rect">
                        <a:avLst/>
                      </a:prstGeom>
                      <a:noFill/>
                    </p:spPr>
                  </p:pic>
                </p:oleObj>
              </mc:Fallback>
            </mc:AlternateContent>
          </a:graphicData>
        </a:graphic>
      </p:graphicFrame>
      <p:sp>
        <p:nvSpPr>
          <p:cNvPr id="31" name="文本框 30">
            <a:extLst>
              <a:ext uri="{FF2B5EF4-FFF2-40B4-BE49-F238E27FC236}">
                <a16:creationId xmlns:a16="http://schemas.microsoft.com/office/drawing/2014/main" id="{DDDB9F3E-0FE1-4107-884F-BB857CC0776B}"/>
              </a:ext>
            </a:extLst>
          </p:cNvPr>
          <p:cNvSpPr txBox="1"/>
          <p:nvPr/>
        </p:nvSpPr>
        <p:spPr>
          <a:xfrm>
            <a:off x="4403374" y="2330681"/>
            <a:ext cx="1204097" cy="461665"/>
          </a:xfrm>
          <a:prstGeom prst="rect">
            <a:avLst/>
          </a:prstGeom>
          <a:noFill/>
        </p:spPr>
        <p:txBody>
          <a:bodyPr wrap="square" rtlCol="0">
            <a:spAutoFit/>
          </a:bodyPr>
          <a:lstStyle/>
          <a:p>
            <a:pPr algn="just"/>
            <a:r>
              <a:rPr lang="en-US" altLang="zh-CN" b="1" dirty="0"/>
              <a:t>(Eq. 11)</a:t>
            </a:r>
          </a:p>
        </p:txBody>
      </p:sp>
      <p:sp>
        <p:nvSpPr>
          <p:cNvPr id="34" name="文本框 33">
            <a:extLst>
              <a:ext uri="{FF2B5EF4-FFF2-40B4-BE49-F238E27FC236}">
                <a16:creationId xmlns:a16="http://schemas.microsoft.com/office/drawing/2014/main" id="{DDDB9F3E-0FE1-4107-884F-BB857CC0776B}"/>
              </a:ext>
            </a:extLst>
          </p:cNvPr>
          <p:cNvSpPr txBox="1"/>
          <p:nvPr/>
        </p:nvSpPr>
        <p:spPr>
          <a:xfrm>
            <a:off x="9195758" y="2335378"/>
            <a:ext cx="1508187" cy="461665"/>
          </a:xfrm>
          <a:prstGeom prst="rect">
            <a:avLst/>
          </a:prstGeom>
          <a:noFill/>
        </p:spPr>
        <p:txBody>
          <a:bodyPr wrap="square" rtlCol="0">
            <a:spAutoFit/>
          </a:bodyPr>
          <a:lstStyle/>
          <a:p>
            <a:pPr algn="just"/>
            <a:r>
              <a:rPr lang="en-US" altLang="zh-CN" b="1" dirty="0"/>
              <a:t>(Eq. 12)</a:t>
            </a:r>
          </a:p>
        </p:txBody>
      </p:sp>
      <p:graphicFrame>
        <p:nvGraphicFramePr>
          <p:cNvPr id="15" name="对象 14"/>
          <p:cNvGraphicFramePr>
            <a:graphicFrameLocks noChangeAspect="1"/>
          </p:cNvGraphicFramePr>
          <p:nvPr/>
        </p:nvGraphicFramePr>
        <p:xfrm>
          <a:off x="9576820" y="895434"/>
          <a:ext cx="1127125" cy="395287"/>
        </p:xfrm>
        <a:graphic>
          <a:graphicData uri="http://schemas.openxmlformats.org/presentationml/2006/ole">
            <mc:AlternateContent xmlns:mc="http://schemas.openxmlformats.org/markup-compatibility/2006">
              <mc:Choice xmlns:v="urn:schemas-microsoft-com:vml" Requires="v">
                <p:oleObj spid="_x0000_s234536" name="Equation" r:id="rId13" imgW="711000" imgH="253800" progId="Equation.DSMT4">
                  <p:embed/>
                </p:oleObj>
              </mc:Choice>
              <mc:Fallback>
                <p:oleObj name="Equation" r:id="rId13" imgW="711000" imgH="253800" progId="Equation.DSMT4">
                  <p:embed/>
                  <p:pic>
                    <p:nvPicPr>
                      <p:cNvPr id="0" name=""/>
                      <p:cNvPicPr>
                        <a:picLocks noChangeAspect="1" noChangeArrowheads="1"/>
                      </p:cNvPicPr>
                      <p:nvPr/>
                    </p:nvPicPr>
                    <p:blipFill>
                      <a:blip r:embed="rId14"/>
                      <a:srcRect/>
                      <a:stretch>
                        <a:fillRect/>
                      </a:stretch>
                    </p:blipFill>
                    <p:spPr bwMode="auto">
                      <a:xfrm>
                        <a:off x="9576820" y="895434"/>
                        <a:ext cx="1127125" cy="395287"/>
                      </a:xfrm>
                      <a:prstGeom prst="rect">
                        <a:avLst/>
                      </a:prstGeom>
                      <a:noFill/>
                    </p:spPr>
                  </p:pic>
                </p:oleObj>
              </mc:Fallback>
            </mc:AlternateContent>
          </a:graphicData>
        </a:graphic>
      </p:graphicFrame>
      <p:sp>
        <p:nvSpPr>
          <p:cNvPr id="16" name="文本框 15">
            <a:extLst>
              <a:ext uri="{FF2B5EF4-FFF2-40B4-BE49-F238E27FC236}">
                <a16:creationId xmlns:a16="http://schemas.microsoft.com/office/drawing/2014/main" id="{AC4A55F3-1252-41C4-9B9D-C3ED89567378}"/>
              </a:ext>
            </a:extLst>
          </p:cNvPr>
          <p:cNvSpPr txBox="1"/>
          <p:nvPr/>
        </p:nvSpPr>
        <p:spPr>
          <a:xfrm>
            <a:off x="748179" y="3147084"/>
            <a:ext cx="10963799" cy="830997"/>
          </a:xfrm>
          <a:prstGeom prst="rect">
            <a:avLst/>
          </a:prstGeom>
          <a:noFill/>
        </p:spPr>
        <p:txBody>
          <a:bodyPr wrap="square" rtlCol="0">
            <a:spAutoFit/>
          </a:bodyPr>
          <a:lstStyle/>
          <a:p>
            <a:pPr algn="just"/>
            <a:r>
              <a:rPr lang="en-US" altLang="zh-CN" dirty="0"/>
              <a:t>With the optimal separating hyperplane (</a:t>
            </a:r>
            <a:r>
              <a:rPr lang="en-US" altLang="zh-CN" b="1" dirty="0"/>
              <a:t>w</a:t>
            </a:r>
            <a:r>
              <a:rPr lang="en-US" altLang="zh-CN" baseline="30000" dirty="0"/>
              <a:t>*</a:t>
            </a:r>
            <a:r>
              <a:rPr lang="en-US" altLang="zh-CN" dirty="0"/>
              <a:t>, </a:t>
            </a:r>
            <a:r>
              <a:rPr lang="en-US" altLang="zh-CN" i="1" dirty="0"/>
              <a:t>b</a:t>
            </a:r>
            <a:r>
              <a:rPr lang="en-US" altLang="zh-CN" baseline="30000" dirty="0"/>
              <a:t>*</a:t>
            </a:r>
            <a:r>
              <a:rPr lang="en-US" altLang="zh-CN" dirty="0"/>
              <a:t>), the classification decision function can be, </a:t>
            </a:r>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009663738"/>
              </p:ext>
            </p:extLst>
          </p:nvPr>
        </p:nvGraphicFramePr>
        <p:xfrm>
          <a:off x="3494516" y="3883191"/>
          <a:ext cx="4090099" cy="878589"/>
        </p:xfrm>
        <a:graphic>
          <a:graphicData uri="http://schemas.openxmlformats.org/presentationml/2006/ole">
            <mc:AlternateContent xmlns:mc="http://schemas.openxmlformats.org/markup-compatibility/2006">
              <mc:Choice xmlns:v="urn:schemas-microsoft-com:vml" Requires="v">
                <p:oleObj spid="_x0000_s234537" name="Equation" r:id="rId15" imgW="2273300" imgH="457200" progId="Equation.DSMT4">
                  <p:embed/>
                </p:oleObj>
              </mc:Choice>
              <mc:Fallback>
                <p:oleObj name="Equation" r:id="rId15" imgW="2273300" imgH="4572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4516" y="3883191"/>
                        <a:ext cx="4090099" cy="878589"/>
                      </a:xfrm>
                      <a:prstGeom prst="rect">
                        <a:avLst/>
                      </a:prstGeom>
                      <a:noFill/>
                    </p:spPr>
                  </p:pic>
                </p:oleObj>
              </mc:Fallback>
            </mc:AlternateContent>
          </a:graphicData>
        </a:graphic>
      </p:graphicFrame>
      <p:sp>
        <p:nvSpPr>
          <p:cNvPr id="18" name="Rectangle 2"/>
          <p:cNvSpPr txBox="1">
            <a:spLocks noChangeArrowheads="1"/>
          </p:cNvSpPr>
          <p:nvPr/>
        </p:nvSpPr>
        <p:spPr bwMode="auto">
          <a:xfrm>
            <a:off x="930275" y="76200"/>
            <a:ext cx="815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a:ea typeface="楷体" panose="02010609060101010101" pitchFamily="49" charset="-122"/>
                <a:cs typeface="Calibri" panose="020F0502020204030204" pitchFamily="34" charset="0"/>
              </a:rPr>
              <a:t>Soft-margin SVM solver based on duality</a:t>
            </a:r>
            <a:endParaRPr lang="zh-CN" altLang="en-US" sz="3000" kern="0" dirty="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598422329"/>
      </p:ext>
    </p:extLst>
  </p:cSld>
  <p:clrMapOvr>
    <a:masterClrMapping/>
  </p:clrMapOvr>
  <p:transition advTm="12526"/>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Soft-margin SVM</a:t>
            </a:r>
            <a:endParaRPr lang="zh-CN" altLang="en-US" sz="3000" dirty="0">
              <a:ea typeface="楷体" panose="02010609060101010101" pitchFamily="49" charset="-122"/>
              <a:cs typeface="Calibri" panose="020F0502020204030204" pitchFamily="34" charset="0"/>
            </a:endParaRPr>
          </a:p>
        </p:txBody>
      </p:sp>
      <p:pic>
        <p:nvPicPr>
          <p:cNvPr id="4" name="图片 3"/>
          <p:cNvPicPr>
            <a:picLocks noChangeAspect="1"/>
          </p:cNvPicPr>
          <p:nvPr/>
        </p:nvPicPr>
        <p:blipFill>
          <a:blip r:embed="rId3"/>
          <a:stretch>
            <a:fillRect/>
          </a:stretch>
        </p:blipFill>
        <p:spPr>
          <a:xfrm>
            <a:off x="3088255" y="871270"/>
            <a:ext cx="5503654" cy="5538156"/>
          </a:xfrm>
          <a:prstGeom prst="rect">
            <a:avLst/>
          </a:prstGeom>
        </p:spPr>
      </p:pic>
      <p:sp>
        <p:nvSpPr>
          <p:cNvPr id="5" name="矩形 4">
            <a:extLst>
              <a:ext uri="{FF2B5EF4-FFF2-40B4-BE49-F238E27FC236}">
                <a16:creationId xmlns:a16="http://schemas.microsoft.com/office/drawing/2014/main" id="{3F3D3068-BDA3-4FCA-8C55-990646DAE0CE}"/>
              </a:ext>
            </a:extLst>
          </p:cNvPr>
          <p:cNvSpPr/>
          <p:nvPr/>
        </p:nvSpPr>
        <p:spPr bwMode="auto">
          <a:xfrm>
            <a:off x="5190565" y="4043082"/>
            <a:ext cx="1631576" cy="25997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3" name="对象 2">
            <a:extLst>
              <a:ext uri="{FF2B5EF4-FFF2-40B4-BE49-F238E27FC236}">
                <a16:creationId xmlns:a16="http://schemas.microsoft.com/office/drawing/2014/main" id="{5BF05632-C2AC-499A-B1C2-235A7495D19C}"/>
              </a:ext>
            </a:extLst>
          </p:cNvPr>
          <p:cNvGraphicFramePr>
            <a:graphicFrameLocks noChangeAspect="1"/>
          </p:cNvGraphicFramePr>
          <p:nvPr>
            <p:extLst>
              <p:ext uri="{D42A27DB-BD31-4B8C-83A1-F6EECF244321}">
                <p14:modId xmlns:p14="http://schemas.microsoft.com/office/powerpoint/2010/main" val="2234908750"/>
              </p:ext>
            </p:extLst>
          </p:nvPr>
        </p:nvGraphicFramePr>
        <p:xfrm>
          <a:off x="5181634" y="3939876"/>
          <a:ext cx="1753716" cy="396000"/>
        </p:xfrm>
        <a:graphic>
          <a:graphicData uri="http://schemas.openxmlformats.org/presentationml/2006/ole">
            <mc:AlternateContent xmlns:mc="http://schemas.openxmlformats.org/markup-compatibility/2006">
              <mc:Choice xmlns:v="urn:schemas-microsoft-com:vml" Requires="v">
                <p:oleObj spid="_x0000_s230425" name="Equation" r:id="rId4" imgW="1269449" imgH="304668" progId="Equation.DSMT4">
                  <p:embed/>
                </p:oleObj>
              </mc:Choice>
              <mc:Fallback>
                <p:oleObj name="Equation" r:id="rId4" imgW="1269449" imgH="304668"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34" y="3939876"/>
                        <a:ext cx="1753716" cy="39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84056420"/>
      </p:ext>
    </p:extLst>
  </p:cSld>
  <p:clrMapOvr>
    <a:masterClrMapping/>
  </p:clrMapOvr>
  <p:transition advTm="12526"/>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AC4A55F3-1252-41C4-9B9D-C3ED89567378}"/>
              </a:ext>
            </a:extLst>
          </p:cNvPr>
          <p:cNvSpPr txBox="1"/>
          <p:nvPr/>
        </p:nvSpPr>
        <p:spPr>
          <a:xfrm>
            <a:off x="427193" y="5514888"/>
            <a:ext cx="11522406" cy="461665"/>
          </a:xfrm>
          <a:prstGeom prst="rect">
            <a:avLst/>
          </a:prstGeom>
          <a:noFill/>
        </p:spPr>
        <p:txBody>
          <a:bodyPr wrap="square" rtlCol="0">
            <a:spAutoFit/>
          </a:bodyPr>
          <a:lstStyle/>
          <a:p>
            <a:pPr algn="just"/>
            <a:r>
              <a:rPr lang="en-US" altLang="zh-CN" dirty="0"/>
              <a:t>The training sample (</a:t>
            </a:r>
            <a:r>
              <a:rPr lang="en-US" altLang="zh-CN" b="1" dirty="0"/>
              <a:t>x</a:t>
            </a:r>
            <a:r>
              <a:rPr lang="en-US" altLang="zh-CN" i="1" baseline="-25000" dirty="0"/>
              <a:t>i</a:t>
            </a:r>
            <a:r>
              <a:rPr lang="en-US" altLang="zh-CN" dirty="0"/>
              <a:t>, </a:t>
            </a:r>
            <a:r>
              <a:rPr lang="en-US" altLang="zh-CN" i="1" dirty="0" err="1"/>
              <a:t>y</a:t>
            </a:r>
            <a:r>
              <a:rPr lang="en-US" altLang="zh-CN" i="1" baseline="-25000" dirty="0" err="1"/>
              <a:t>i</a:t>
            </a:r>
            <a:r>
              <a:rPr lang="en-US" altLang="zh-CN" dirty="0"/>
              <a:t>) corresponding to             is the support vector and it must satisfy </a:t>
            </a:r>
            <a:endParaRPr lang="zh-CN" altLang="en-US" dirty="0"/>
          </a:p>
        </p:txBody>
      </p:sp>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Soft-margin SVM</a:t>
            </a:r>
            <a:endParaRPr lang="zh-CN" altLang="en-US" sz="3000" dirty="0">
              <a:ea typeface="楷体" panose="02010609060101010101" pitchFamily="49" charset="-122"/>
              <a:cs typeface="Calibri" panose="020F0502020204030204" pitchFamily="34" charset="0"/>
            </a:endParaRPr>
          </a:p>
        </p:txBody>
      </p:sp>
      <p:sp>
        <p:nvSpPr>
          <p:cNvPr id="32" name="文本框 31">
            <a:extLst>
              <a:ext uri="{FF2B5EF4-FFF2-40B4-BE49-F238E27FC236}">
                <a16:creationId xmlns:a16="http://schemas.microsoft.com/office/drawing/2014/main" id="{AC4A55F3-1252-41C4-9B9D-C3ED89567378}"/>
              </a:ext>
            </a:extLst>
          </p:cNvPr>
          <p:cNvSpPr txBox="1"/>
          <p:nvPr/>
        </p:nvSpPr>
        <p:spPr>
          <a:xfrm>
            <a:off x="802631" y="880257"/>
            <a:ext cx="10963799" cy="461665"/>
          </a:xfrm>
          <a:prstGeom prst="rect">
            <a:avLst/>
          </a:prstGeom>
          <a:noFill/>
        </p:spPr>
        <p:txBody>
          <a:bodyPr wrap="square" rtlCol="0">
            <a:spAutoFit/>
          </a:bodyPr>
          <a:lstStyle/>
          <a:p>
            <a:pPr algn="just"/>
            <a:r>
              <a:rPr lang="en-US" altLang="zh-CN" dirty="0"/>
              <a:t>Example:</a:t>
            </a:r>
            <a:endParaRPr lang="zh-CN" altLang="en-US" dirty="0"/>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6038" t="4756" r="8008"/>
          <a:stretch/>
        </p:blipFill>
        <p:spPr>
          <a:xfrm>
            <a:off x="108016" y="1279780"/>
            <a:ext cx="5801077" cy="4143370"/>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6379" t="3169" r="8122"/>
          <a:stretch/>
        </p:blipFill>
        <p:spPr>
          <a:xfrm>
            <a:off x="6179286" y="1202146"/>
            <a:ext cx="5770313" cy="4212378"/>
          </a:xfrm>
          <a:prstGeom prst="rect">
            <a:avLst/>
          </a:prstGeom>
        </p:spPr>
      </p:pic>
      <p:graphicFrame>
        <p:nvGraphicFramePr>
          <p:cNvPr id="11" name="对象 10"/>
          <p:cNvGraphicFramePr>
            <a:graphicFrameLocks noChangeAspect="1"/>
          </p:cNvGraphicFramePr>
          <p:nvPr>
            <p:extLst>
              <p:ext uri="{D42A27DB-BD31-4B8C-83A1-F6EECF244321}">
                <p14:modId xmlns:p14="http://schemas.microsoft.com/office/powerpoint/2010/main" val="2661934718"/>
              </p:ext>
            </p:extLst>
          </p:nvPr>
        </p:nvGraphicFramePr>
        <p:xfrm>
          <a:off x="494926" y="5930386"/>
          <a:ext cx="2374900" cy="485775"/>
        </p:xfrm>
        <a:graphic>
          <a:graphicData uri="http://schemas.openxmlformats.org/presentationml/2006/ole">
            <mc:AlternateContent xmlns:mc="http://schemas.openxmlformats.org/markup-compatibility/2006">
              <mc:Choice xmlns:v="urn:schemas-microsoft-com:vml" Requires="v">
                <p:oleObj spid="_x0000_s204958" name="Equation" r:id="rId5" imgW="1346040" imgH="279360" progId="Equation.DSMT4">
                  <p:embed/>
                </p:oleObj>
              </mc:Choice>
              <mc:Fallback>
                <p:oleObj name="Equation" r:id="rId5" imgW="1346040" imgH="279360" progId="Equation.DSMT4">
                  <p:embed/>
                  <p:pic>
                    <p:nvPicPr>
                      <p:cNvPr id="0" name=""/>
                      <p:cNvPicPr>
                        <a:picLocks noChangeAspect="1" noChangeArrowheads="1"/>
                      </p:cNvPicPr>
                      <p:nvPr/>
                    </p:nvPicPr>
                    <p:blipFill>
                      <a:blip r:embed="rId6"/>
                      <a:srcRect/>
                      <a:stretch>
                        <a:fillRect/>
                      </a:stretch>
                    </p:blipFill>
                    <p:spPr bwMode="auto">
                      <a:xfrm>
                        <a:off x="494926" y="5930386"/>
                        <a:ext cx="2374900" cy="485775"/>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BF996622-5A7A-495E-AD9D-2F10BF7E04C4}"/>
              </a:ext>
            </a:extLst>
          </p:cNvPr>
          <p:cNvGraphicFramePr>
            <a:graphicFrameLocks noChangeAspect="1"/>
          </p:cNvGraphicFramePr>
          <p:nvPr>
            <p:extLst>
              <p:ext uri="{D42A27DB-BD31-4B8C-83A1-F6EECF244321}">
                <p14:modId xmlns:p14="http://schemas.microsoft.com/office/powerpoint/2010/main" val="1398684935"/>
              </p:ext>
            </p:extLst>
          </p:nvPr>
        </p:nvGraphicFramePr>
        <p:xfrm>
          <a:off x="6043613" y="5558396"/>
          <a:ext cx="762000" cy="419100"/>
        </p:xfrm>
        <a:graphic>
          <a:graphicData uri="http://schemas.openxmlformats.org/presentationml/2006/ole">
            <mc:AlternateContent xmlns:mc="http://schemas.openxmlformats.org/markup-compatibility/2006">
              <mc:Choice xmlns:v="urn:schemas-microsoft-com:vml" Requires="v">
                <p:oleObj spid="_x0000_s204959" name="Equation" r:id="rId7" imgW="431640" imgH="241200" progId="Equation.DSMT4">
                  <p:embed/>
                </p:oleObj>
              </mc:Choice>
              <mc:Fallback>
                <p:oleObj name="Equation" r:id="rId7" imgW="431640" imgH="241200" progId="Equation.DSMT4">
                  <p:embed/>
                  <p:pic>
                    <p:nvPicPr>
                      <p:cNvPr id="11" name="对象 10"/>
                      <p:cNvPicPr>
                        <a:picLocks noChangeAspect="1" noChangeArrowheads="1"/>
                      </p:cNvPicPr>
                      <p:nvPr/>
                    </p:nvPicPr>
                    <p:blipFill>
                      <a:blip r:embed="rId8"/>
                      <a:srcRect/>
                      <a:stretch>
                        <a:fillRect/>
                      </a:stretch>
                    </p:blipFill>
                    <p:spPr bwMode="auto">
                      <a:xfrm>
                        <a:off x="6043613" y="5558396"/>
                        <a:ext cx="762000" cy="419100"/>
                      </a:xfrm>
                      <a:prstGeom prst="rect">
                        <a:avLst/>
                      </a:prstGeom>
                      <a:noFill/>
                    </p:spPr>
                  </p:pic>
                </p:oleObj>
              </mc:Fallback>
            </mc:AlternateContent>
          </a:graphicData>
        </a:graphic>
      </p:graphicFrame>
    </p:spTree>
    <p:extLst>
      <p:ext uri="{BB962C8B-B14F-4D97-AF65-F5344CB8AC3E}">
        <p14:creationId xmlns:p14="http://schemas.microsoft.com/office/powerpoint/2010/main" val="3264822090"/>
      </p:ext>
    </p:extLst>
  </p:cSld>
  <p:clrMapOvr>
    <a:masterClrMapping/>
  </p:clrMapOvr>
  <p:transition advTm="12526"/>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14339" name="Rectangle 3"/>
          <p:cNvSpPr txBox="1">
            <a:spLocks noChangeArrowheads="1"/>
          </p:cNvSpPr>
          <p:nvPr/>
        </p:nvSpPr>
        <p:spPr bwMode="auto">
          <a:xfrm>
            <a:off x="572294" y="931865"/>
            <a:ext cx="10771442" cy="3959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Linear separability and hyperplanes</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The perceptron learning algorithm</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Hard-margin SVM</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Soft-margin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Kernelized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Multi-class classification with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Object detection using </a:t>
            </a:r>
            <a:r>
              <a:rPr lang="en-US" altLang="zh-CN" sz="2800" dirty="0" err="1">
                <a:latin typeface="Calibri" panose="020F0502020204030204" pitchFamily="34" charset="0"/>
                <a:ea typeface="楷体" panose="02010609060101010101" pitchFamily="49" charset="-122"/>
                <a:cs typeface="Calibri" panose="020F0502020204030204" pitchFamily="34" charset="0"/>
              </a:rPr>
              <a:t>SVM+HoG</a:t>
            </a:r>
            <a:endParaRPr lang="en-US" altLang="zh-CN" sz="2800" dirty="0">
              <a:latin typeface="Calibri" panose="020F0502020204030204" pitchFamily="34" charset="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550115347"/>
      </p:ext>
    </p:extLst>
  </p:cSld>
  <p:clrMapOvr>
    <a:masterClrMapping/>
  </p:clrMapOvr>
  <p:transition advTm="12526"/>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1064501" cy="838200"/>
          </a:xfrm>
        </p:spPr>
        <p:txBody>
          <a:bodyPr/>
          <a:lstStyle/>
          <a:p>
            <a:r>
              <a:rPr lang="en-US" altLang="zh-CN" sz="2000" dirty="0">
                <a:ea typeface="楷体" panose="02010609060101010101" pitchFamily="49" charset="-122"/>
                <a:cs typeface="Calibri" panose="020F0502020204030204" pitchFamily="34" charset="0"/>
              </a:rPr>
              <a:t>For nonlinear classification: Mapping from low dimensional space to a high dimensional one</a:t>
            </a:r>
            <a:endParaRPr lang="zh-CN" altLang="en-US" sz="2000" dirty="0">
              <a:ea typeface="楷体" panose="02010609060101010101" pitchFamily="49" charset="-122"/>
              <a:cs typeface="Calibri" panose="020F0502020204030204" pitchFamily="34" charset="0"/>
            </a:endParaRPr>
          </a:p>
        </p:txBody>
      </p:sp>
      <p:sp>
        <p:nvSpPr>
          <p:cNvPr id="8" name="Rectangle 3">
            <a:extLst>
              <a:ext uri="{FF2B5EF4-FFF2-40B4-BE49-F238E27FC236}">
                <a16:creationId xmlns:a16="http://schemas.microsoft.com/office/drawing/2014/main" id="{E49E3899-538B-46FB-9F83-2DA55213E558}"/>
              </a:ext>
            </a:extLst>
          </p:cNvPr>
          <p:cNvSpPr txBox="1">
            <a:spLocks noChangeArrowheads="1"/>
          </p:cNvSpPr>
          <p:nvPr/>
        </p:nvSpPr>
        <p:spPr bwMode="auto">
          <a:xfrm>
            <a:off x="292607" y="864454"/>
            <a:ext cx="11463963" cy="1673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When the dataset is linearly separable or nearly linearly separable, linear SVM (soft-margin SVM) can work well</a:t>
            </a:r>
          </a:p>
          <a:p>
            <a:pPr lvl="1"/>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However, when the dataset is not nearly linearly separable, the performance of linear SVM will be poor</a:t>
            </a:r>
          </a:p>
        </p:txBody>
      </p:sp>
      <p:pic>
        <p:nvPicPr>
          <p:cNvPr id="9" name="图片 8">
            <a:extLst>
              <a:ext uri="{FF2B5EF4-FFF2-40B4-BE49-F238E27FC236}">
                <a16:creationId xmlns:a16="http://schemas.microsoft.com/office/drawing/2014/main" id="{21D8F4B9-8084-4C89-9DBD-61939A4C3A31}"/>
              </a:ext>
            </a:extLst>
          </p:cNvPr>
          <p:cNvPicPr>
            <a:picLocks noChangeAspect="1"/>
          </p:cNvPicPr>
          <p:nvPr/>
        </p:nvPicPr>
        <p:blipFill rotWithShape="1">
          <a:blip r:embed="rId2">
            <a:extLst>
              <a:ext uri="{28A0092B-C50C-407E-A947-70E740481C1C}">
                <a14:useLocalDpi xmlns:a14="http://schemas.microsoft.com/office/drawing/2010/main" val="0"/>
              </a:ext>
            </a:extLst>
          </a:blip>
          <a:srcRect l="5036" t="5273" r="6982"/>
          <a:stretch/>
        </p:blipFill>
        <p:spPr>
          <a:xfrm>
            <a:off x="6895709" y="2209160"/>
            <a:ext cx="4920297" cy="3968803"/>
          </a:xfrm>
          <a:prstGeom prst="rect">
            <a:avLst/>
          </a:prstGeom>
        </p:spPr>
      </p:pic>
      <p:sp>
        <p:nvSpPr>
          <p:cNvPr id="10" name="文本框 9">
            <a:extLst>
              <a:ext uri="{FF2B5EF4-FFF2-40B4-BE49-F238E27FC236}">
                <a16:creationId xmlns:a16="http://schemas.microsoft.com/office/drawing/2014/main" id="{BE32783F-6E56-4B4C-B9F8-6F51F536F633}"/>
              </a:ext>
            </a:extLst>
          </p:cNvPr>
          <p:cNvSpPr txBox="1"/>
          <p:nvPr/>
        </p:nvSpPr>
        <p:spPr>
          <a:xfrm>
            <a:off x="799161" y="2804680"/>
            <a:ext cx="5773821" cy="1015663"/>
          </a:xfrm>
          <a:prstGeom prst="rect">
            <a:avLst/>
          </a:prstGeom>
          <a:noFill/>
        </p:spPr>
        <p:txBody>
          <a:bodyPr wrap="square" rtlCol="0">
            <a:spAutoFit/>
          </a:bodyPr>
          <a:lstStyle/>
          <a:p>
            <a:pPr algn="just"/>
            <a:r>
              <a:rPr lang="en-US" altLang="zh-CN" sz="2000" dirty="0"/>
              <a:t>Consider a dataset of 2D points as the right figure. You cannot find a proper “separating line” that can separate the two classes of data</a:t>
            </a:r>
            <a:endParaRPr lang="zh-CN" altLang="en-US" sz="2000" dirty="0"/>
          </a:p>
        </p:txBody>
      </p:sp>
      <p:sp>
        <p:nvSpPr>
          <p:cNvPr id="13" name="文本框 12">
            <a:extLst>
              <a:ext uri="{FF2B5EF4-FFF2-40B4-BE49-F238E27FC236}">
                <a16:creationId xmlns:a16="http://schemas.microsoft.com/office/drawing/2014/main" id="{BB0FD48A-413C-4AC9-AF82-04CEFDB597AB}"/>
              </a:ext>
            </a:extLst>
          </p:cNvPr>
          <p:cNvSpPr txBox="1"/>
          <p:nvPr/>
        </p:nvSpPr>
        <p:spPr>
          <a:xfrm>
            <a:off x="794039" y="3833056"/>
            <a:ext cx="5773821" cy="1323439"/>
          </a:xfrm>
          <a:prstGeom prst="rect">
            <a:avLst/>
          </a:prstGeom>
          <a:noFill/>
        </p:spPr>
        <p:txBody>
          <a:bodyPr wrap="square" rtlCol="0">
            <a:spAutoFit/>
          </a:bodyPr>
          <a:lstStyle/>
          <a:p>
            <a:pPr algn="just"/>
            <a:r>
              <a:rPr lang="en-US" altLang="zh-CN" sz="2000" dirty="0"/>
              <a:t>However, a dataset being not linearly separable in its </a:t>
            </a:r>
            <a:r>
              <a:rPr lang="en-US" altLang="zh-CN" sz="2000" b="1" dirty="0">
                <a:solidFill>
                  <a:srgbClr val="C00000"/>
                </a:solidFill>
              </a:rPr>
              <a:t>original space </a:t>
            </a:r>
            <a:r>
              <a:rPr lang="en-US" altLang="zh-CN" sz="2000" dirty="0"/>
              <a:t>does not necessary mean that it is not linearly separable when being mapped to another </a:t>
            </a:r>
            <a:r>
              <a:rPr lang="en-US" altLang="zh-CN" sz="2000" b="1" dirty="0">
                <a:solidFill>
                  <a:srgbClr val="C00000"/>
                </a:solidFill>
              </a:rPr>
              <a:t>high-dimensional space</a:t>
            </a:r>
            <a:r>
              <a:rPr lang="en-US" altLang="zh-CN" sz="2000" dirty="0"/>
              <a:t>!</a:t>
            </a:r>
            <a:endParaRPr lang="zh-CN" altLang="en-US" sz="2000" dirty="0"/>
          </a:p>
        </p:txBody>
      </p:sp>
    </p:spTree>
    <p:extLst>
      <p:ext uri="{BB962C8B-B14F-4D97-AF65-F5344CB8AC3E}">
        <p14:creationId xmlns:p14="http://schemas.microsoft.com/office/powerpoint/2010/main" val="145048175"/>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1064501" cy="838200"/>
          </a:xfrm>
        </p:spPr>
        <p:txBody>
          <a:bodyPr/>
          <a:lstStyle/>
          <a:p>
            <a:r>
              <a:rPr lang="en-US" altLang="zh-CN" sz="2000" dirty="0">
                <a:ea typeface="楷体" panose="02010609060101010101" pitchFamily="49" charset="-122"/>
                <a:cs typeface="Calibri" panose="020F0502020204030204" pitchFamily="34" charset="0"/>
              </a:rPr>
              <a:t>For nonlinear classification: Mapping from low dimensional space to a high dimensional one</a:t>
            </a:r>
            <a:endParaRPr lang="zh-CN" altLang="en-US" sz="2000" dirty="0">
              <a:ea typeface="楷体" panose="02010609060101010101" pitchFamily="49" charset="-122"/>
              <a:cs typeface="Calibri" panose="020F0502020204030204" pitchFamily="34" charset="0"/>
            </a:endParaRPr>
          </a:p>
        </p:txBody>
      </p:sp>
      <p:pic>
        <p:nvPicPr>
          <p:cNvPr id="9" name="图片 8">
            <a:extLst>
              <a:ext uri="{FF2B5EF4-FFF2-40B4-BE49-F238E27FC236}">
                <a16:creationId xmlns:a16="http://schemas.microsoft.com/office/drawing/2014/main" id="{21D8F4B9-8084-4C89-9DBD-61939A4C3A31}"/>
              </a:ext>
            </a:extLst>
          </p:cNvPr>
          <p:cNvPicPr>
            <a:picLocks noChangeAspect="1"/>
          </p:cNvPicPr>
          <p:nvPr/>
        </p:nvPicPr>
        <p:blipFill rotWithShape="1">
          <a:blip r:embed="rId3">
            <a:extLst>
              <a:ext uri="{28A0092B-C50C-407E-A947-70E740481C1C}">
                <a14:useLocalDpi xmlns:a14="http://schemas.microsoft.com/office/drawing/2010/main" val="0"/>
              </a:ext>
            </a:extLst>
          </a:blip>
          <a:srcRect l="5036" t="5273" r="6982"/>
          <a:stretch/>
        </p:blipFill>
        <p:spPr>
          <a:xfrm>
            <a:off x="360700" y="1764097"/>
            <a:ext cx="4920297" cy="3968803"/>
          </a:xfrm>
          <a:prstGeom prst="rect">
            <a:avLst/>
          </a:prstGeom>
        </p:spPr>
      </p:pic>
      <p:sp>
        <p:nvSpPr>
          <p:cNvPr id="13" name="文本框 12">
            <a:extLst>
              <a:ext uri="{FF2B5EF4-FFF2-40B4-BE49-F238E27FC236}">
                <a16:creationId xmlns:a16="http://schemas.microsoft.com/office/drawing/2014/main" id="{BB0FD48A-413C-4AC9-AF82-04CEFDB597AB}"/>
              </a:ext>
            </a:extLst>
          </p:cNvPr>
          <p:cNvSpPr txBox="1"/>
          <p:nvPr/>
        </p:nvSpPr>
        <p:spPr>
          <a:xfrm>
            <a:off x="794039" y="882400"/>
            <a:ext cx="7685292" cy="400110"/>
          </a:xfrm>
          <a:prstGeom prst="rect">
            <a:avLst/>
          </a:prstGeom>
          <a:noFill/>
        </p:spPr>
        <p:txBody>
          <a:bodyPr wrap="square" rtlCol="0">
            <a:spAutoFit/>
          </a:bodyPr>
          <a:lstStyle/>
          <a:p>
            <a:pPr algn="just"/>
            <a:r>
              <a:rPr lang="en-US" altLang="zh-CN" sz="2000" dirty="0"/>
              <a:t>For example, using the following mapping                   ,</a:t>
            </a:r>
            <a:endParaRPr lang="zh-CN" altLang="en-US" sz="2000" dirty="0"/>
          </a:p>
        </p:txBody>
      </p:sp>
      <p:graphicFrame>
        <p:nvGraphicFramePr>
          <p:cNvPr id="3" name="对象 2">
            <a:extLst>
              <a:ext uri="{FF2B5EF4-FFF2-40B4-BE49-F238E27FC236}">
                <a16:creationId xmlns:a16="http://schemas.microsoft.com/office/drawing/2014/main" id="{0549068A-1095-4F0B-887C-677D21C502F1}"/>
              </a:ext>
            </a:extLst>
          </p:cNvPr>
          <p:cNvGraphicFramePr>
            <a:graphicFrameLocks noChangeAspect="1"/>
          </p:cNvGraphicFramePr>
          <p:nvPr>
            <p:extLst>
              <p:ext uri="{D42A27DB-BD31-4B8C-83A1-F6EECF244321}">
                <p14:modId xmlns:p14="http://schemas.microsoft.com/office/powerpoint/2010/main" val="2900206740"/>
              </p:ext>
            </p:extLst>
          </p:nvPr>
        </p:nvGraphicFramePr>
        <p:xfrm>
          <a:off x="5280997" y="930540"/>
          <a:ext cx="1148300" cy="352693"/>
        </p:xfrm>
        <a:graphic>
          <a:graphicData uri="http://schemas.openxmlformats.org/presentationml/2006/ole">
            <mc:AlternateContent xmlns:mc="http://schemas.openxmlformats.org/markup-compatibility/2006">
              <mc:Choice xmlns:v="urn:schemas-microsoft-com:vml" Requires="v">
                <p:oleObj spid="_x0000_s209123" name="Equation" r:id="rId4" imgW="774364" imgH="228501" progId="Equation.DSMT4">
                  <p:embed/>
                </p:oleObj>
              </mc:Choice>
              <mc:Fallback>
                <p:oleObj name="Equation" r:id="rId4" imgW="774364" imgH="228501"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0997" y="930540"/>
                        <a:ext cx="1148300" cy="352693"/>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246548F8-A258-408B-9B22-76632B682D73}"/>
              </a:ext>
            </a:extLst>
          </p:cNvPr>
          <p:cNvGraphicFramePr>
            <a:graphicFrameLocks noChangeAspect="1"/>
          </p:cNvGraphicFramePr>
          <p:nvPr>
            <p:extLst>
              <p:ext uri="{D42A27DB-BD31-4B8C-83A1-F6EECF244321}">
                <p14:modId xmlns:p14="http://schemas.microsoft.com/office/powerpoint/2010/main" val="1095330974"/>
              </p:ext>
            </p:extLst>
          </p:nvPr>
        </p:nvGraphicFramePr>
        <p:xfrm>
          <a:off x="4452512" y="1320303"/>
          <a:ext cx="2301753" cy="464925"/>
        </p:xfrm>
        <a:graphic>
          <a:graphicData uri="http://schemas.openxmlformats.org/presentationml/2006/ole">
            <mc:AlternateContent xmlns:mc="http://schemas.openxmlformats.org/markup-compatibility/2006">
              <mc:Choice xmlns:v="urn:schemas-microsoft-com:vml" Requires="v">
                <p:oleObj spid="_x0000_s209124" name="Equation" r:id="rId6" imgW="1663700" imgH="304800" progId="Equation.DSMT4">
                  <p:embed/>
                </p:oleObj>
              </mc:Choice>
              <mc:Fallback>
                <p:oleObj name="Equation" r:id="rId6" imgW="1663700" imgH="304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2512" y="1320303"/>
                        <a:ext cx="2301753" cy="464925"/>
                      </a:xfrm>
                      <a:prstGeom prst="rect">
                        <a:avLst/>
                      </a:prstGeom>
                      <a:noFill/>
                    </p:spPr>
                  </p:pic>
                </p:oleObj>
              </mc:Fallback>
            </mc:AlternateContent>
          </a:graphicData>
        </a:graphic>
      </p:graphicFrame>
      <p:grpSp>
        <p:nvGrpSpPr>
          <p:cNvPr id="2" name="组合 1"/>
          <p:cNvGrpSpPr/>
          <p:nvPr/>
        </p:nvGrpSpPr>
        <p:grpSpPr>
          <a:xfrm>
            <a:off x="5443042" y="1812425"/>
            <a:ext cx="5298556" cy="3920475"/>
            <a:chOff x="5443042" y="1812425"/>
            <a:chExt cx="5298556" cy="3920475"/>
          </a:xfrm>
        </p:grpSpPr>
        <p:sp>
          <p:nvSpPr>
            <p:cNvPr id="11" name="下箭头 42">
              <a:extLst>
                <a:ext uri="{FF2B5EF4-FFF2-40B4-BE49-F238E27FC236}">
                  <a16:creationId xmlns:a16="http://schemas.microsoft.com/office/drawing/2014/main" id="{EEADB1B7-8CFB-4297-A4DC-03105208E371}"/>
                </a:ext>
              </a:extLst>
            </p:cNvPr>
            <p:cNvSpPr/>
            <p:nvPr/>
          </p:nvSpPr>
          <p:spPr bwMode="auto">
            <a:xfrm rot="16200000">
              <a:off x="5533679" y="3489003"/>
              <a:ext cx="230831" cy="412105"/>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pic>
          <p:nvPicPr>
            <p:cNvPr id="12" name="图片 11">
              <a:extLst>
                <a:ext uri="{FF2B5EF4-FFF2-40B4-BE49-F238E27FC236}">
                  <a16:creationId xmlns:a16="http://schemas.microsoft.com/office/drawing/2014/main" id="{4BF09E05-2700-4E9C-A819-54E961379215}"/>
                </a:ext>
              </a:extLst>
            </p:cNvPr>
            <p:cNvPicPr>
              <a:picLocks noChangeAspect="1"/>
            </p:cNvPicPr>
            <p:nvPr/>
          </p:nvPicPr>
          <p:blipFill rotWithShape="1">
            <a:blip r:embed="rId8">
              <a:extLst>
                <a:ext uri="{28A0092B-C50C-407E-A947-70E740481C1C}">
                  <a14:useLocalDpi xmlns:a14="http://schemas.microsoft.com/office/drawing/2010/main" val="0"/>
                </a:ext>
              </a:extLst>
            </a:blip>
            <a:srcRect t="5857" r="4407"/>
            <a:stretch/>
          </p:blipFill>
          <p:spPr>
            <a:xfrm>
              <a:off x="6096000" y="1812425"/>
              <a:ext cx="4645598" cy="3920475"/>
            </a:xfrm>
            <a:prstGeom prst="rect">
              <a:avLst/>
            </a:prstGeom>
          </p:spPr>
        </p:pic>
      </p:grpSp>
      <p:sp>
        <p:nvSpPr>
          <p:cNvPr id="14" name="文本框 13">
            <a:extLst>
              <a:ext uri="{FF2B5EF4-FFF2-40B4-BE49-F238E27FC236}">
                <a16:creationId xmlns:a16="http://schemas.microsoft.com/office/drawing/2014/main" id="{B8B16657-9E0F-49B9-BAD5-10C1888F1BD9}"/>
              </a:ext>
            </a:extLst>
          </p:cNvPr>
          <p:cNvSpPr txBox="1"/>
          <p:nvPr/>
        </p:nvSpPr>
        <p:spPr>
          <a:xfrm>
            <a:off x="2086315" y="5870389"/>
            <a:ext cx="7860392" cy="400110"/>
          </a:xfrm>
          <a:prstGeom prst="rect">
            <a:avLst/>
          </a:prstGeom>
          <a:solidFill>
            <a:srgbClr val="002060"/>
          </a:solidFill>
        </p:spPr>
        <p:txBody>
          <a:bodyPr wrap="square" rtlCol="0">
            <a:spAutoFit/>
          </a:bodyPr>
          <a:lstStyle/>
          <a:p>
            <a:pPr algn="just"/>
            <a:r>
              <a:rPr lang="en-US" altLang="zh-CN" sz="2000" dirty="0">
                <a:solidFill>
                  <a:srgbClr val="FFFF00"/>
                </a:solidFill>
              </a:rPr>
              <a:t>The mapped data in the high-dimensional space is now linearly separable!</a:t>
            </a:r>
            <a:endParaRPr lang="zh-CN" altLang="en-US" sz="2000" dirty="0">
              <a:solidFill>
                <a:srgbClr val="FFFF00"/>
              </a:solidFill>
            </a:endParaRPr>
          </a:p>
        </p:txBody>
      </p:sp>
    </p:spTree>
    <p:extLst>
      <p:ext uri="{BB962C8B-B14F-4D97-AF65-F5344CB8AC3E}">
        <p14:creationId xmlns:p14="http://schemas.microsoft.com/office/powerpoint/2010/main" val="3220885509"/>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F4318D8F-87FB-4B0A-B3AA-0F13A5D62BE1}"/>
              </a:ext>
            </a:extLst>
          </p:cNvPr>
          <p:cNvSpPr txBox="1"/>
          <p:nvPr/>
        </p:nvSpPr>
        <p:spPr>
          <a:xfrm>
            <a:off x="804671" y="912676"/>
            <a:ext cx="5737531" cy="461665"/>
          </a:xfrm>
          <a:prstGeom prst="rect">
            <a:avLst/>
          </a:prstGeom>
          <a:noFill/>
        </p:spPr>
        <p:txBody>
          <a:bodyPr wrap="square" rtlCol="0">
            <a:spAutoFit/>
          </a:bodyPr>
          <a:lstStyle/>
          <a:p>
            <a:pPr lvl="0">
              <a:defRPr/>
            </a:pPr>
            <a:r>
              <a:rPr lang="en-US" altLang="zh-CN" dirty="0">
                <a:solidFill>
                  <a:srgbClr val="000000"/>
                </a:solidFill>
              </a:rPr>
              <a:t>If data is linearly separable,  </a:t>
            </a:r>
          </a:p>
        </p:txBody>
      </p:sp>
      <p:sp>
        <p:nvSpPr>
          <p:cNvPr id="24" name="文本框 23">
            <a:extLst>
              <a:ext uri="{FF2B5EF4-FFF2-40B4-BE49-F238E27FC236}">
                <a16:creationId xmlns:a16="http://schemas.microsoft.com/office/drawing/2014/main" id="{F4318D8F-87FB-4B0A-B3AA-0F13A5D62BE1}"/>
              </a:ext>
            </a:extLst>
          </p:cNvPr>
          <p:cNvSpPr txBox="1"/>
          <p:nvPr/>
        </p:nvSpPr>
        <p:spPr>
          <a:xfrm>
            <a:off x="2060008" y="1472908"/>
            <a:ext cx="6886030" cy="1200329"/>
          </a:xfrm>
          <a:prstGeom prst="rect">
            <a:avLst/>
          </a:prstGeom>
          <a:noFill/>
        </p:spPr>
        <p:txBody>
          <a:bodyPr wrap="square" rtlCol="0">
            <a:spAutoFit/>
          </a:bodyPr>
          <a:lstStyle/>
          <a:p>
            <a:pPr lvl="0">
              <a:defRPr/>
            </a:pPr>
            <a:r>
              <a:rPr lang="en-US" altLang="zh-CN" dirty="0">
                <a:solidFill>
                  <a:srgbClr val="000000"/>
                </a:solidFill>
              </a:rPr>
              <a:t>for 1D case, we use a </a:t>
            </a:r>
            <a:r>
              <a:rPr lang="en-US" altLang="zh-CN" b="1" dirty="0">
                <a:solidFill>
                  <a:srgbClr val="000000"/>
                </a:solidFill>
              </a:rPr>
              <a:t>point (0D)</a:t>
            </a:r>
            <a:r>
              <a:rPr lang="en-US" altLang="zh-CN" dirty="0">
                <a:solidFill>
                  <a:srgbClr val="000000"/>
                </a:solidFill>
              </a:rPr>
              <a:t> to separate the data</a:t>
            </a:r>
          </a:p>
          <a:p>
            <a:pPr lvl="0">
              <a:defRPr/>
            </a:pPr>
            <a:r>
              <a:rPr lang="en-US" altLang="zh-CN" dirty="0">
                <a:solidFill>
                  <a:srgbClr val="000000"/>
                </a:solidFill>
              </a:rPr>
              <a:t>for 2D case, we use a </a:t>
            </a:r>
            <a:r>
              <a:rPr lang="en-US" altLang="zh-CN" b="1" dirty="0">
                <a:solidFill>
                  <a:srgbClr val="000000"/>
                </a:solidFill>
              </a:rPr>
              <a:t>line (1D)</a:t>
            </a:r>
            <a:r>
              <a:rPr lang="en-US" altLang="zh-CN" dirty="0">
                <a:solidFill>
                  <a:srgbClr val="000000"/>
                </a:solidFill>
              </a:rPr>
              <a:t> to separate the data</a:t>
            </a:r>
          </a:p>
          <a:p>
            <a:pPr>
              <a:defRPr/>
            </a:pPr>
            <a:r>
              <a:rPr lang="en-US" altLang="zh-CN" dirty="0">
                <a:solidFill>
                  <a:srgbClr val="000000"/>
                </a:solidFill>
              </a:rPr>
              <a:t>for 3D case, we use a </a:t>
            </a:r>
            <a:r>
              <a:rPr lang="en-US" altLang="zh-CN" b="1" dirty="0">
                <a:solidFill>
                  <a:srgbClr val="000000"/>
                </a:solidFill>
              </a:rPr>
              <a:t>plane (2D)</a:t>
            </a:r>
            <a:r>
              <a:rPr lang="en-US" altLang="zh-CN" dirty="0">
                <a:solidFill>
                  <a:srgbClr val="000000"/>
                </a:solidFill>
              </a:rPr>
              <a:t> to separate the data</a:t>
            </a:r>
          </a:p>
        </p:txBody>
      </p:sp>
      <p:sp>
        <p:nvSpPr>
          <p:cNvPr id="29" name="文本框 28">
            <a:extLst>
              <a:ext uri="{FF2B5EF4-FFF2-40B4-BE49-F238E27FC236}">
                <a16:creationId xmlns:a16="http://schemas.microsoft.com/office/drawing/2014/main" id="{0C649405-472C-43E1-BCC8-DB016B8A1CB3}"/>
              </a:ext>
            </a:extLst>
          </p:cNvPr>
          <p:cNvSpPr txBox="1"/>
          <p:nvPr/>
        </p:nvSpPr>
        <p:spPr>
          <a:xfrm>
            <a:off x="930274" y="3037724"/>
            <a:ext cx="10286247" cy="461665"/>
          </a:xfrm>
          <a:prstGeom prst="rect">
            <a:avLst/>
          </a:prstGeom>
          <a:solidFill>
            <a:srgbClr val="002060"/>
          </a:solidFill>
        </p:spPr>
        <p:txBody>
          <a:bodyPr wrap="square" rtlCol="0">
            <a:spAutoFit/>
          </a:bodyPr>
          <a:lstStyle/>
          <a:p>
            <a:r>
              <a:rPr lang="en-US" altLang="zh-CN" dirty="0">
                <a:solidFill>
                  <a:srgbClr val="FFFF00"/>
                </a:solidFill>
              </a:rPr>
              <a:t>What do we use to separate the data when there are more than three dimensions?</a:t>
            </a:r>
          </a:p>
        </p:txBody>
      </p:sp>
      <p:grpSp>
        <p:nvGrpSpPr>
          <p:cNvPr id="3" name="组合 2"/>
          <p:cNvGrpSpPr/>
          <p:nvPr/>
        </p:nvGrpSpPr>
        <p:grpSpPr>
          <a:xfrm>
            <a:off x="4614671" y="3598026"/>
            <a:ext cx="2020227" cy="1052939"/>
            <a:chOff x="4614671" y="3598026"/>
            <a:chExt cx="2020227" cy="1052939"/>
          </a:xfrm>
        </p:grpSpPr>
        <p:sp>
          <p:nvSpPr>
            <p:cNvPr id="31" name="文本框 30">
              <a:extLst>
                <a:ext uri="{FF2B5EF4-FFF2-40B4-BE49-F238E27FC236}">
                  <a16:creationId xmlns:a16="http://schemas.microsoft.com/office/drawing/2014/main" id="{F4318D8F-87FB-4B0A-B3AA-0F13A5D62BE1}"/>
                </a:ext>
              </a:extLst>
            </p:cNvPr>
            <p:cNvSpPr txBox="1"/>
            <p:nvPr/>
          </p:nvSpPr>
          <p:spPr>
            <a:xfrm>
              <a:off x="4614671" y="4189300"/>
              <a:ext cx="2020227" cy="461665"/>
            </a:xfrm>
            <a:prstGeom prst="rect">
              <a:avLst/>
            </a:prstGeom>
            <a:noFill/>
          </p:spPr>
          <p:txBody>
            <a:bodyPr wrap="square" rtlCol="0">
              <a:spAutoFit/>
            </a:bodyPr>
            <a:lstStyle/>
            <a:p>
              <a:pPr lvl="0">
                <a:defRPr/>
              </a:pPr>
              <a:r>
                <a:rPr lang="en-US" altLang="zh-CN" b="1" dirty="0">
                  <a:solidFill>
                    <a:srgbClr val="FF0000"/>
                  </a:solidFill>
                </a:rPr>
                <a:t>Hyperplane!</a:t>
              </a:r>
            </a:p>
          </p:txBody>
        </p:sp>
        <p:sp>
          <p:nvSpPr>
            <p:cNvPr id="2" name="下箭头 1"/>
            <p:cNvSpPr/>
            <p:nvPr/>
          </p:nvSpPr>
          <p:spPr bwMode="auto">
            <a:xfrm>
              <a:off x="5289805" y="3598026"/>
              <a:ext cx="426436" cy="591274"/>
            </a:xfrm>
            <a:prstGeom prst="downArrow">
              <a:avLst/>
            </a:prstGeom>
            <a:solidFill>
              <a:schemeClr val="tx2">
                <a:lumMod val="95000"/>
                <a:lumOff val="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sp>
        <p:nvSpPr>
          <p:cNvPr id="32" name="Rectangle 2"/>
          <p:cNvSpPr txBox="1">
            <a:spLocks noChangeArrowheads="1"/>
          </p:cNvSpPr>
          <p:nvPr/>
        </p:nvSpPr>
        <p:spPr bwMode="auto">
          <a:xfrm>
            <a:off x="930274" y="76200"/>
            <a:ext cx="1096989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a:ea typeface="楷体" panose="02010609060101010101" pitchFamily="49" charset="-122"/>
                <a:cs typeface="Calibri" panose="020F0502020204030204" pitchFamily="34" charset="0"/>
              </a:rPr>
              <a:t>Linear separability</a:t>
            </a:r>
            <a:endParaRPr lang="zh-CN" altLang="en-US" sz="3000" kern="0" dirty="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203584186"/>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1064501" cy="838200"/>
          </a:xfrm>
        </p:spPr>
        <p:txBody>
          <a:bodyPr/>
          <a:lstStyle/>
          <a:p>
            <a:r>
              <a:rPr lang="en-US" altLang="zh-CN" sz="2000" dirty="0">
                <a:ea typeface="楷体" panose="02010609060101010101" pitchFamily="49" charset="-122"/>
                <a:cs typeface="Calibri" panose="020F0502020204030204" pitchFamily="34" charset="0"/>
              </a:rPr>
              <a:t>For nonlinear classification: Mapping from low dimensional space to a high dimensional one</a:t>
            </a:r>
            <a:endParaRPr lang="zh-CN" altLang="en-US" sz="2000" dirty="0">
              <a:ea typeface="楷体" panose="02010609060101010101" pitchFamily="49" charset="-122"/>
              <a:cs typeface="Calibri" panose="020F0502020204030204" pitchFamily="34" charset="0"/>
            </a:endParaRPr>
          </a:p>
        </p:txBody>
      </p:sp>
      <p:sp>
        <p:nvSpPr>
          <p:cNvPr id="16" name="矩形 15">
            <a:extLst>
              <a:ext uri="{FF2B5EF4-FFF2-40B4-BE49-F238E27FC236}">
                <a16:creationId xmlns:a16="http://schemas.microsoft.com/office/drawing/2014/main" id="{1DBFD336-6986-4959-8AAC-CB7D6A8C141E}"/>
              </a:ext>
            </a:extLst>
          </p:cNvPr>
          <p:cNvSpPr/>
          <p:nvPr/>
        </p:nvSpPr>
        <p:spPr bwMode="auto">
          <a:xfrm>
            <a:off x="901616" y="1630920"/>
            <a:ext cx="11064501" cy="2008721"/>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17" name="文本框 16">
            <a:extLst>
              <a:ext uri="{FF2B5EF4-FFF2-40B4-BE49-F238E27FC236}">
                <a16:creationId xmlns:a16="http://schemas.microsoft.com/office/drawing/2014/main" id="{AD683F83-B37E-4928-9DDE-7BBA56688D28}"/>
              </a:ext>
            </a:extLst>
          </p:cNvPr>
          <p:cNvSpPr txBox="1"/>
          <p:nvPr/>
        </p:nvSpPr>
        <p:spPr>
          <a:xfrm>
            <a:off x="926792" y="1625567"/>
            <a:ext cx="1923985" cy="400110"/>
          </a:xfrm>
          <a:prstGeom prst="rect">
            <a:avLst/>
          </a:prstGeom>
          <a:noFill/>
        </p:spPr>
        <p:txBody>
          <a:bodyPr wrap="square" rtlCol="0">
            <a:spAutoFit/>
          </a:bodyPr>
          <a:lstStyle/>
          <a:p>
            <a:pPr algn="just"/>
            <a:r>
              <a:rPr lang="en-US" altLang="zh-CN" sz="2000" dirty="0"/>
              <a:t>Training stage</a:t>
            </a:r>
            <a:endParaRPr lang="zh-CN" altLang="en-US" sz="2000" dirty="0"/>
          </a:p>
        </p:txBody>
      </p:sp>
      <p:sp>
        <p:nvSpPr>
          <p:cNvPr id="18" name="文本框 17">
            <a:extLst>
              <a:ext uri="{FF2B5EF4-FFF2-40B4-BE49-F238E27FC236}">
                <a16:creationId xmlns:a16="http://schemas.microsoft.com/office/drawing/2014/main" id="{F7B2F00F-7481-4B70-9792-021972DF1922}"/>
              </a:ext>
            </a:extLst>
          </p:cNvPr>
          <p:cNvSpPr txBox="1"/>
          <p:nvPr/>
        </p:nvSpPr>
        <p:spPr>
          <a:xfrm>
            <a:off x="1670862" y="2001231"/>
            <a:ext cx="9800502" cy="400110"/>
          </a:xfrm>
          <a:prstGeom prst="rect">
            <a:avLst/>
          </a:prstGeom>
          <a:noFill/>
        </p:spPr>
        <p:txBody>
          <a:bodyPr wrap="square" rtlCol="0">
            <a:spAutoFit/>
          </a:bodyPr>
          <a:lstStyle/>
          <a:p>
            <a:pPr algn="just"/>
            <a:r>
              <a:rPr lang="en-US" altLang="zh-CN" sz="2000" dirty="0"/>
              <a:t>Given a training dataset                                                           which is not linearly separable</a:t>
            </a:r>
            <a:endParaRPr lang="zh-CN" altLang="en-US" sz="2000" dirty="0"/>
          </a:p>
        </p:txBody>
      </p:sp>
      <p:graphicFrame>
        <p:nvGraphicFramePr>
          <p:cNvPr id="19" name="对象 18">
            <a:extLst>
              <a:ext uri="{FF2B5EF4-FFF2-40B4-BE49-F238E27FC236}">
                <a16:creationId xmlns:a16="http://schemas.microsoft.com/office/drawing/2014/main" id="{82DE5C6E-6661-4902-8F98-D97FFEAB70F6}"/>
              </a:ext>
            </a:extLst>
          </p:cNvPr>
          <p:cNvGraphicFramePr>
            <a:graphicFrameLocks noChangeAspect="1"/>
          </p:cNvGraphicFramePr>
          <p:nvPr>
            <p:extLst>
              <p:ext uri="{D42A27DB-BD31-4B8C-83A1-F6EECF244321}">
                <p14:modId xmlns:p14="http://schemas.microsoft.com/office/powerpoint/2010/main" val="106540833"/>
              </p:ext>
            </p:extLst>
          </p:nvPr>
        </p:nvGraphicFramePr>
        <p:xfrm>
          <a:off x="4225413" y="1964298"/>
          <a:ext cx="3618268" cy="529539"/>
        </p:xfrm>
        <a:graphic>
          <a:graphicData uri="http://schemas.openxmlformats.org/presentationml/2006/ole">
            <mc:AlternateContent xmlns:mc="http://schemas.openxmlformats.org/markup-compatibility/2006">
              <mc:Choice xmlns:v="urn:schemas-microsoft-com:vml" Requires="v">
                <p:oleObj spid="_x0000_s228663" name="Equation" r:id="rId3" imgW="2019240" imgH="279360" progId="Equation.DSMT4">
                  <p:embed/>
                </p:oleObj>
              </mc:Choice>
              <mc:Fallback>
                <p:oleObj name="Equation" r:id="rId3" imgW="2019240" imgH="279360" progId="Equation.DSMT4">
                  <p:embed/>
                  <p:pic>
                    <p:nvPicPr>
                      <p:cNvPr id="3" name="对象 2"/>
                      <p:cNvPicPr>
                        <a:picLocks noChangeAspect="1" noChangeArrowheads="1"/>
                      </p:cNvPicPr>
                      <p:nvPr/>
                    </p:nvPicPr>
                    <p:blipFill>
                      <a:blip r:embed="rId4"/>
                      <a:srcRect/>
                      <a:stretch>
                        <a:fillRect/>
                      </a:stretch>
                    </p:blipFill>
                    <p:spPr bwMode="auto">
                      <a:xfrm>
                        <a:off x="4225413" y="1964298"/>
                        <a:ext cx="3618268" cy="529539"/>
                      </a:xfrm>
                      <a:prstGeom prst="rect">
                        <a:avLst/>
                      </a:prstGeom>
                      <a:noFill/>
                    </p:spPr>
                  </p:pic>
                </p:oleObj>
              </mc:Fallback>
            </mc:AlternateContent>
          </a:graphicData>
        </a:graphic>
      </p:graphicFrame>
      <p:sp>
        <p:nvSpPr>
          <p:cNvPr id="20" name="文本框 19">
            <a:extLst>
              <a:ext uri="{FF2B5EF4-FFF2-40B4-BE49-F238E27FC236}">
                <a16:creationId xmlns:a16="http://schemas.microsoft.com/office/drawing/2014/main" id="{D0F7E76A-83F6-46E9-A117-41E829F50029}"/>
              </a:ext>
            </a:extLst>
          </p:cNvPr>
          <p:cNvSpPr txBox="1"/>
          <p:nvPr/>
        </p:nvSpPr>
        <p:spPr>
          <a:xfrm>
            <a:off x="1669582" y="2449465"/>
            <a:ext cx="9800502" cy="400110"/>
          </a:xfrm>
          <a:prstGeom prst="rect">
            <a:avLst/>
          </a:prstGeom>
          <a:noFill/>
        </p:spPr>
        <p:txBody>
          <a:bodyPr wrap="square" rtlCol="0">
            <a:spAutoFit/>
          </a:bodyPr>
          <a:lstStyle/>
          <a:p>
            <a:pPr algn="just"/>
            <a:r>
              <a:rPr lang="en-US" altLang="zh-CN" sz="2000" dirty="0"/>
              <a:t>Determine a mapping function </a:t>
            </a:r>
            <a:endParaRPr lang="zh-CN" altLang="en-US" sz="2000" dirty="0"/>
          </a:p>
        </p:txBody>
      </p:sp>
      <p:graphicFrame>
        <p:nvGraphicFramePr>
          <p:cNvPr id="22" name="对象 21">
            <a:extLst>
              <a:ext uri="{FF2B5EF4-FFF2-40B4-BE49-F238E27FC236}">
                <a16:creationId xmlns:a16="http://schemas.microsoft.com/office/drawing/2014/main" id="{532DD744-A518-4DA3-92A4-BD78F5DBE48A}"/>
              </a:ext>
            </a:extLst>
          </p:cNvPr>
          <p:cNvGraphicFramePr>
            <a:graphicFrameLocks noChangeAspect="1"/>
          </p:cNvGraphicFramePr>
          <p:nvPr>
            <p:extLst>
              <p:ext uri="{D42A27DB-BD31-4B8C-83A1-F6EECF244321}">
                <p14:modId xmlns:p14="http://schemas.microsoft.com/office/powerpoint/2010/main" val="2228641636"/>
              </p:ext>
            </p:extLst>
          </p:nvPr>
        </p:nvGraphicFramePr>
        <p:xfrm>
          <a:off x="4941143" y="2490897"/>
          <a:ext cx="200164" cy="354836"/>
        </p:xfrm>
        <a:graphic>
          <a:graphicData uri="http://schemas.openxmlformats.org/presentationml/2006/ole">
            <mc:AlternateContent xmlns:mc="http://schemas.openxmlformats.org/markup-compatibility/2006">
              <mc:Choice xmlns:v="urn:schemas-microsoft-com:vml" Requires="v">
                <p:oleObj spid="_x0000_s228664" name="Equation" r:id="rId5" imgW="126720" imgH="203040" progId="Equation.DSMT4">
                  <p:embed/>
                </p:oleObj>
              </mc:Choice>
              <mc:Fallback>
                <p:oleObj name="Equation" r:id="rId5" imgW="126720" imgH="203040" progId="Equation.DSMT4">
                  <p:embed/>
                  <p:pic>
                    <p:nvPicPr>
                      <p:cNvPr id="15" name="对象 14">
                        <a:extLst>
                          <a:ext uri="{FF2B5EF4-FFF2-40B4-BE49-F238E27FC236}">
                            <a16:creationId xmlns:a16="http://schemas.microsoft.com/office/drawing/2014/main" id="{0367D7D6-4F37-4527-A6E6-10776A607EAC}"/>
                          </a:ext>
                        </a:extLst>
                      </p:cNvPr>
                      <p:cNvPicPr>
                        <a:picLocks noChangeAspect="1" noChangeArrowheads="1"/>
                      </p:cNvPicPr>
                      <p:nvPr/>
                    </p:nvPicPr>
                    <p:blipFill>
                      <a:blip r:embed="rId6"/>
                      <a:srcRect/>
                      <a:stretch>
                        <a:fillRect/>
                      </a:stretch>
                    </p:blipFill>
                    <p:spPr bwMode="auto">
                      <a:xfrm>
                        <a:off x="4941143" y="2490897"/>
                        <a:ext cx="200164" cy="354836"/>
                      </a:xfrm>
                      <a:prstGeom prst="rect">
                        <a:avLst/>
                      </a:prstGeom>
                      <a:noFill/>
                    </p:spPr>
                  </p:pic>
                </p:oleObj>
              </mc:Fallback>
            </mc:AlternateContent>
          </a:graphicData>
        </a:graphic>
      </p:graphicFrame>
      <p:sp>
        <p:nvSpPr>
          <p:cNvPr id="23" name="文本框 22">
            <a:extLst>
              <a:ext uri="{FF2B5EF4-FFF2-40B4-BE49-F238E27FC236}">
                <a16:creationId xmlns:a16="http://schemas.microsoft.com/office/drawing/2014/main" id="{ED995E23-E526-4DBD-9D8E-FE8D93B924F2}"/>
              </a:ext>
            </a:extLst>
          </p:cNvPr>
          <p:cNvSpPr txBox="1"/>
          <p:nvPr/>
        </p:nvSpPr>
        <p:spPr>
          <a:xfrm>
            <a:off x="1660447" y="2816060"/>
            <a:ext cx="7506605" cy="400110"/>
          </a:xfrm>
          <a:prstGeom prst="rect">
            <a:avLst/>
          </a:prstGeom>
          <a:noFill/>
        </p:spPr>
        <p:txBody>
          <a:bodyPr wrap="square" rtlCol="0">
            <a:spAutoFit/>
          </a:bodyPr>
          <a:lstStyle/>
          <a:p>
            <a:pPr algn="just"/>
            <a:r>
              <a:rPr lang="en-US" altLang="zh-CN" sz="2000" dirty="0"/>
              <a:t>For each </a:t>
            </a:r>
            <a:r>
              <a:rPr lang="en-US" altLang="zh-CN" sz="2000" b="1" dirty="0"/>
              <a:t>x</a:t>
            </a:r>
            <a:r>
              <a:rPr lang="en-US" altLang="zh-CN" sz="2000" i="1" baseline="-25000" dirty="0"/>
              <a:t>i</a:t>
            </a:r>
            <a:r>
              <a:rPr lang="en-US" altLang="zh-CN" sz="2000" dirty="0"/>
              <a:t>, map it as            into a </a:t>
            </a:r>
            <a:r>
              <a:rPr lang="en-US" altLang="zh-CN" sz="2000" dirty="0">
                <a:latin typeface="Times New Roman" panose="02020603050405020304" pitchFamily="18" charset="0"/>
                <a:ea typeface="ＭＳ Ｐゴシック" panose="020B0600070205080204" pitchFamily="34" charset="-128"/>
                <a:cs typeface="Times New Roman" panose="02020603050405020304" pitchFamily="18" charset="0"/>
              </a:rPr>
              <a:t>high-dimensional feature space </a:t>
            </a:r>
          </a:p>
        </p:txBody>
      </p:sp>
      <p:graphicFrame>
        <p:nvGraphicFramePr>
          <p:cNvPr id="24" name="对象 23">
            <a:extLst>
              <a:ext uri="{FF2B5EF4-FFF2-40B4-BE49-F238E27FC236}">
                <a16:creationId xmlns:a16="http://schemas.microsoft.com/office/drawing/2014/main" id="{421A196E-CEFE-47A1-A3AE-05492CC28FC0}"/>
              </a:ext>
            </a:extLst>
          </p:cNvPr>
          <p:cNvGraphicFramePr>
            <a:graphicFrameLocks noChangeAspect="1"/>
          </p:cNvGraphicFramePr>
          <p:nvPr>
            <p:extLst>
              <p:ext uri="{D42A27DB-BD31-4B8C-83A1-F6EECF244321}">
                <p14:modId xmlns:p14="http://schemas.microsoft.com/office/powerpoint/2010/main" val="4139827138"/>
              </p:ext>
            </p:extLst>
          </p:nvPr>
        </p:nvGraphicFramePr>
        <p:xfrm>
          <a:off x="8531051" y="2911716"/>
          <a:ext cx="319088" cy="290513"/>
        </p:xfrm>
        <a:graphic>
          <a:graphicData uri="http://schemas.openxmlformats.org/presentationml/2006/ole">
            <mc:AlternateContent xmlns:mc="http://schemas.openxmlformats.org/markup-compatibility/2006">
              <mc:Choice xmlns:v="urn:schemas-microsoft-com:vml" Requires="v">
                <p:oleObj spid="_x0000_s228665" name="Equation" r:id="rId7" imgW="177480" imgH="152280" progId="Equation.DSMT4">
                  <p:embed/>
                </p:oleObj>
              </mc:Choice>
              <mc:Fallback>
                <p:oleObj name="Equation" r:id="rId7" imgW="177480" imgH="152280" progId="Equation.DSMT4">
                  <p:embed/>
                  <p:pic>
                    <p:nvPicPr>
                      <p:cNvPr id="19" name="对象 18">
                        <a:extLst>
                          <a:ext uri="{FF2B5EF4-FFF2-40B4-BE49-F238E27FC236}">
                            <a16:creationId xmlns:a16="http://schemas.microsoft.com/office/drawing/2014/main" id="{82DE5C6E-6661-4902-8F98-D97FFEAB70F6}"/>
                          </a:ext>
                        </a:extLst>
                      </p:cNvPr>
                      <p:cNvPicPr>
                        <a:picLocks noChangeAspect="1" noChangeArrowheads="1"/>
                      </p:cNvPicPr>
                      <p:nvPr/>
                    </p:nvPicPr>
                    <p:blipFill>
                      <a:blip r:embed="rId8"/>
                      <a:srcRect/>
                      <a:stretch>
                        <a:fillRect/>
                      </a:stretch>
                    </p:blipFill>
                    <p:spPr bwMode="auto">
                      <a:xfrm>
                        <a:off x="8531051" y="2911716"/>
                        <a:ext cx="319088" cy="290513"/>
                      </a:xfrm>
                      <a:prstGeom prst="rect">
                        <a:avLst/>
                      </a:prstGeom>
                      <a:noFill/>
                    </p:spPr>
                  </p:pic>
                </p:oleObj>
              </mc:Fallback>
            </mc:AlternateContent>
          </a:graphicData>
        </a:graphic>
      </p:graphicFrame>
      <p:sp>
        <p:nvSpPr>
          <p:cNvPr id="25" name="文本框 24">
            <a:extLst>
              <a:ext uri="{FF2B5EF4-FFF2-40B4-BE49-F238E27FC236}">
                <a16:creationId xmlns:a16="http://schemas.microsoft.com/office/drawing/2014/main" id="{C3CAA5E6-C037-44C5-ADE2-7B7F4FA21D5B}"/>
              </a:ext>
            </a:extLst>
          </p:cNvPr>
          <p:cNvSpPr txBox="1"/>
          <p:nvPr/>
        </p:nvSpPr>
        <p:spPr>
          <a:xfrm>
            <a:off x="805565" y="865750"/>
            <a:ext cx="10720485" cy="707886"/>
          </a:xfrm>
          <a:prstGeom prst="rect">
            <a:avLst/>
          </a:prstGeom>
          <a:noFill/>
        </p:spPr>
        <p:txBody>
          <a:bodyPr wrap="square" rtlCol="0">
            <a:spAutoFit/>
          </a:bodyPr>
          <a:lstStyle/>
          <a:p>
            <a:pPr algn="just"/>
            <a:r>
              <a:rPr lang="en-US" altLang="zh-CN" sz="2000" dirty="0"/>
              <a:t>From this example, we can formulate a general idea to solve non-linear classification problems with SVM:</a:t>
            </a:r>
          </a:p>
        </p:txBody>
      </p:sp>
      <p:graphicFrame>
        <p:nvGraphicFramePr>
          <p:cNvPr id="26" name="对象 25">
            <a:extLst>
              <a:ext uri="{FF2B5EF4-FFF2-40B4-BE49-F238E27FC236}">
                <a16:creationId xmlns:a16="http://schemas.microsoft.com/office/drawing/2014/main" id="{4EEAC6E1-8B07-46CA-A135-129F7DD220B4}"/>
              </a:ext>
            </a:extLst>
          </p:cNvPr>
          <p:cNvGraphicFramePr>
            <a:graphicFrameLocks noChangeAspect="1"/>
          </p:cNvGraphicFramePr>
          <p:nvPr>
            <p:extLst>
              <p:ext uri="{D42A27DB-BD31-4B8C-83A1-F6EECF244321}">
                <p14:modId xmlns:p14="http://schemas.microsoft.com/office/powerpoint/2010/main" val="1547701278"/>
              </p:ext>
            </p:extLst>
          </p:nvPr>
        </p:nvGraphicFramePr>
        <p:xfrm>
          <a:off x="3988426" y="2817283"/>
          <a:ext cx="620712" cy="442912"/>
        </p:xfrm>
        <a:graphic>
          <a:graphicData uri="http://schemas.openxmlformats.org/presentationml/2006/ole">
            <mc:AlternateContent xmlns:mc="http://schemas.openxmlformats.org/markup-compatibility/2006">
              <mc:Choice xmlns:v="urn:schemas-microsoft-com:vml" Requires="v">
                <p:oleObj spid="_x0000_s228666" name="Equation" r:id="rId9" imgW="393480" imgH="253800" progId="Equation.DSMT4">
                  <p:embed/>
                </p:oleObj>
              </mc:Choice>
              <mc:Fallback>
                <p:oleObj name="Equation" r:id="rId9" imgW="393480" imgH="253800" progId="Equation.DSMT4">
                  <p:embed/>
                  <p:pic>
                    <p:nvPicPr>
                      <p:cNvPr id="22" name="对象 21">
                        <a:extLst>
                          <a:ext uri="{FF2B5EF4-FFF2-40B4-BE49-F238E27FC236}">
                            <a16:creationId xmlns:a16="http://schemas.microsoft.com/office/drawing/2014/main" id="{532DD744-A518-4DA3-92A4-BD78F5DBE48A}"/>
                          </a:ext>
                        </a:extLst>
                      </p:cNvPr>
                      <p:cNvPicPr>
                        <a:picLocks noChangeAspect="1" noChangeArrowheads="1"/>
                      </p:cNvPicPr>
                      <p:nvPr/>
                    </p:nvPicPr>
                    <p:blipFill>
                      <a:blip r:embed="rId10"/>
                      <a:srcRect/>
                      <a:stretch>
                        <a:fillRect/>
                      </a:stretch>
                    </p:blipFill>
                    <p:spPr bwMode="auto">
                      <a:xfrm>
                        <a:off x="3988426" y="2817283"/>
                        <a:ext cx="620712" cy="442912"/>
                      </a:xfrm>
                      <a:prstGeom prst="rect">
                        <a:avLst/>
                      </a:prstGeom>
                      <a:noFill/>
                    </p:spPr>
                  </p:pic>
                </p:oleObj>
              </mc:Fallback>
            </mc:AlternateContent>
          </a:graphicData>
        </a:graphic>
      </p:graphicFrame>
      <p:sp>
        <p:nvSpPr>
          <p:cNvPr id="27" name="文本框 26">
            <a:extLst>
              <a:ext uri="{FF2B5EF4-FFF2-40B4-BE49-F238E27FC236}">
                <a16:creationId xmlns:a16="http://schemas.microsoft.com/office/drawing/2014/main" id="{624B6964-E873-4F73-83B9-7044EB4680D2}"/>
              </a:ext>
            </a:extLst>
          </p:cNvPr>
          <p:cNvSpPr txBox="1"/>
          <p:nvPr/>
        </p:nvSpPr>
        <p:spPr>
          <a:xfrm>
            <a:off x="1670693" y="3179770"/>
            <a:ext cx="9206057" cy="400110"/>
          </a:xfrm>
          <a:prstGeom prst="rect">
            <a:avLst/>
          </a:prstGeom>
          <a:noFill/>
        </p:spPr>
        <p:txBody>
          <a:bodyPr wrap="square" rtlCol="0">
            <a:spAutoFit/>
          </a:bodyPr>
          <a:lstStyle/>
          <a:p>
            <a:pPr algn="just"/>
            <a:r>
              <a:rPr lang="en-US" altLang="zh-CN" sz="2000" dirty="0"/>
              <a:t>In     , train a linear SVM model        using                      as the training data</a:t>
            </a:r>
            <a:endParaRPr lang="en-US" altLang="zh-CN" sz="20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graphicFrame>
        <p:nvGraphicFramePr>
          <p:cNvPr id="28" name="对象 27">
            <a:extLst>
              <a:ext uri="{FF2B5EF4-FFF2-40B4-BE49-F238E27FC236}">
                <a16:creationId xmlns:a16="http://schemas.microsoft.com/office/drawing/2014/main" id="{6D1463FA-E2D0-4663-8C00-535655D372F8}"/>
              </a:ext>
            </a:extLst>
          </p:cNvPr>
          <p:cNvGraphicFramePr>
            <a:graphicFrameLocks noChangeAspect="1"/>
          </p:cNvGraphicFramePr>
          <p:nvPr>
            <p:extLst>
              <p:ext uri="{D42A27DB-BD31-4B8C-83A1-F6EECF244321}">
                <p14:modId xmlns:p14="http://schemas.microsoft.com/office/powerpoint/2010/main" val="4179871089"/>
              </p:ext>
            </p:extLst>
          </p:nvPr>
        </p:nvGraphicFramePr>
        <p:xfrm>
          <a:off x="2013710" y="3260160"/>
          <a:ext cx="319088" cy="290513"/>
        </p:xfrm>
        <a:graphic>
          <a:graphicData uri="http://schemas.openxmlformats.org/presentationml/2006/ole">
            <mc:AlternateContent xmlns:mc="http://schemas.openxmlformats.org/markup-compatibility/2006">
              <mc:Choice xmlns:v="urn:schemas-microsoft-com:vml" Requires="v">
                <p:oleObj spid="_x0000_s228667" name="Equation" r:id="rId11" imgW="177480" imgH="152280" progId="Equation.DSMT4">
                  <p:embed/>
                </p:oleObj>
              </mc:Choice>
              <mc:Fallback>
                <p:oleObj name="Equation" r:id="rId11" imgW="177480" imgH="152280" progId="Equation.DSMT4">
                  <p:embed/>
                  <p:pic>
                    <p:nvPicPr>
                      <p:cNvPr id="24" name="对象 23">
                        <a:extLst>
                          <a:ext uri="{FF2B5EF4-FFF2-40B4-BE49-F238E27FC236}">
                            <a16:creationId xmlns:a16="http://schemas.microsoft.com/office/drawing/2014/main" id="{421A196E-CEFE-47A1-A3AE-05492CC28FC0}"/>
                          </a:ext>
                        </a:extLst>
                      </p:cNvPr>
                      <p:cNvPicPr>
                        <a:picLocks noChangeAspect="1" noChangeArrowheads="1"/>
                      </p:cNvPicPr>
                      <p:nvPr/>
                    </p:nvPicPr>
                    <p:blipFill>
                      <a:blip r:embed="rId8"/>
                      <a:srcRect/>
                      <a:stretch>
                        <a:fillRect/>
                      </a:stretch>
                    </p:blipFill>
                    <p:spPr bwMode="auto">
                      <a:xfrm>
                        <a:off x="2013710" y="3260160"/>
                        <a:ext cx="319088" cy="290513"/>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id="{30F4AA49-8097-49C8-9AC2-406C77F9243F}"/>
              </a:ext>
            </a:extLst>
          </p:cNvPr>
          <p:cNvGraphicFramePr>
            <a:graphicFrameLocks noChangeAspect="1"/>
          </p:cNvGraphicFramePr>
          <p:nvPr>
            <p:extLst>
              <p:ext uri="{D42A27DB-BD31-4B8C-83A1-F6EECF244321}">
                <p14:modId xmlns:p14="http://schemas.microsoft.com/office/powerpoint/2010/main" val="925107674"/>
              </p:ext>
            </p:extLst>
          </p:nvPr>
        </p:nvGraphicFramePr>
        <p:xfrm>
          <a:off x="6137229" y="3133229"/>
          <a:ext cx="1252537" cy="506412"/>
        </p:xfrm>
        <a:graphic>
          <a:graphicData uri="http://schemas.openxmlformats.org/presentationml/2006/ole">
            <mc:AlternateContent xmlns:mc="http://schemas.openxmlformats.org/markup-compatibility/2006">
              <mc:Choice xmlns:v="urn:schemas-microsoft-com:vml" Requires="v">
                <p:oleObj spid="_x0000_s228668" name="Equation" r:id="rId12" imgW="698400" imgH="266400" progId="Equation.DSMT4">
                  <p:embed/>
                </p:oleObj>
              </mc:Choice>
              <mc:Fallback>
                <p:oleObj name="Equation" r:id="rId12" imgW="698400" imgH="266400" progId="Equation.DSMT4">
                  <p:embed/>
                  <p:pic>
                    <p:nvPicPr>
                      <p:cNvPr id="19" name="对象 18">
                        <a:extLst>
                          <a:ext uri="{FF2B5EF4-FFF2-40B4-BE49-F238E27FC236}">
                            <a16:creationId xmlns:a16="http://schemas.microsoft.com/office/drawing/2014/main" id="{82DE5C6E-6661-4902-8F98-D97FFEAB70F6}"/>
                          </a:ext>
                        </a:extLst>
                      </p:cNvPr>
                      <p:cNvPicPr>
                        <a:picLocks noChangeAspect="1" noChangeArrowheads="1"/>
                      </p:cNvPicPr>
                      <p:nvPr/>
                    </p:nvPicPr>
                    <p:blipFill>
                      <a:blip r:embed="rId13"/>
                      <a:srcRect/>
                      <a:stretch>
                        <a:fillRect/>
                      </a:stretch>
                    </p:blipFill>
                    <p:spPr bwMode="auto">
                      <a:xfrm>
                        <a:off x="6137229" y="3133229"/>
                        <a:ext cx="1252537" cy="506412"/>
                      </a:xfrm>
                      <a:prstGeom prst="rect">
                        <a:avLst/>
                      </a:prstGeom>
                      <a:noFill/>
                    </p:spPr>
                  </p:pic>
                </p:oleObj>
              </mc:Fallback>
            </mc:AlternateContent>
          </a:graphicData>
        </a:graphic>
      </p:graphicFrame>
      <p:graphicFrame>
        <p:nvGraphicFramePr>
          <p:cNvPr id="31" name="对象 30">
            <a:extLst>
              <a:ext uri="{FF2B5EF4-FFF2-40B4-BE49-F238E27FC236}">
                <a16:creationId xmlns:a16="http://schemas.microsoft.com/office/drawing/2014/main" id="{416EA477-563F-4D7A-9043-F5476436499A}"/>
              </a:ext>
            </a:extLst>
          </p:cNvPr>
          <p:cNvGraphicFramePr>
            <a:graphicFrameLocks noChangeAspect="1"/>
          </p:cNvGraphicFramePr>
          <p:nvPr>
            <p:extLst>
              <p:ext uri="{D42A27DB-BD31-4B8C-83A1-F6EECF244321}">
                <p14:modId xmlns:p14="http://schemas.microsoft.com/office/powerpoint/2010/main" val="160479303"/>
              </p:ext>
            </p:extLst>
          </p:nvPr>
        </p:nvGraphicFramePr>
        <p:xfrm>
          <a:off x="5068875" y="3264294"/>
          <a:ext cx="409575" cy="288925"/>
        </p:xfrm>
        <a:graphic>
          <a:graphicData uri="http://schemas.openxmlformats.org/presentationml/2006/ole">
            <mc:AlternateContent xmlns:mc="http://schemas.openxmlformats.org/markup-compatibility/2006">
              <mc:Choice xmlns:v="urn:schemas-microsoft-com:vml" Requires="v">
                <p:oleObj spid="_x0000_s228669" name="Equation" r:id="rId14" imgW="228600" imgH="152280" progId="Equation.DSMT4">
                  <p:embed/>
                </p:oleObj>
              </mc:Choice>
              <mc:Fallback>
                <p:oleObj name="Equation" r:id="rId14" imgW="228600" imgH="152280" progId="Equation.DSMT4">
                  <p:embed/>
                  <p:pic>
                    <p:nvPicPr>
                      <p:cNvPr id="19" name="对象 18">
                        <a:extLst>
                          <a:ext uri="{FF2B5EF4-FFF2-40B4-BE49-F238E27FC236}">
                            <a16:creationId xmlns:a16="http://schemas.microsoft.com/office/drawing/2014/main" id="{82DE5C6E-6661-4902-8F98-D97FFEAB70F6}"/>
                          </a:ext>
                        </a:extLst>
                      </p:cNvPr>
                      <p:cNvPicPr>
                        <a:picLocks noChangeAspect="1" noChangeArrowheads="1"/>
                      </p:cNvPicPr>
                      <p:nvPr/>
                    </p:nvPicPr>
                    <p:blipFill>
                      <a:blip r:embed="rId15"/>
                      <a:srcRect/>
                      <a:stretch>
                        <a:fillRect/>
                      </a:stretch>
                    </p:blipFill>
                    <p:spPr bwMode="auto">
                      <a:xfrm>
                        <a:off x="5068875" y="3264294"/>
                        <a:ext cx="409575" cy="288925"/>
                      </a:xfrm>
                      <a:prstGeom prst="rect">
                        <a:avLst/>
                      </a:prstGeom>
                      <a:noFill/>
                    </p:spPr>
                  </p:pic>
                </p:oleObj>
              </mc:Fallback>
            </mc:AlternateContent>
          </a:graphicData>
        </a:graphic>
      </p:graphicFrame>
      <p:sp>
        <p:nvSpPr>
          <p:cNvPr id="32" name="矩形 31">
            <a:extLst>
              <a:ext uri="{FF2B5EF4-FFF2-40B4-BE49-F238E27FC236}">
                <a16:creationId xmlns:a16="http://schemas.microsoft.com/office/drawing/2014/main" id="{59FED70B-FA03-42A7-8303-14A3A30CACF2}"/>
              </a:ext>
            </a:extLst>
          </p:cNvPr>
          <p:cNvSpPr/>
          <p:nvPr/>
        </p:nvSpPr>
        <p:spPr bwMode="auto">
          <a:xfrm>
            <a:off x="904178" y="3731215"/>
            <a:ext cx="11064501" cy="1645120"/>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33" name="文本框 32">
            <a:extLst>
              <a:ext uri="{FF2B5EF4-FFF2-40B4-BE49-F238E27FC236}">
                <a16:creationId xmlns:a16="http://schemas.microsoft.com/office/drawing/2014/main" id="{A53FA8AC-854B-47E1-A0EB-5A399F9385ED}"/>
              </a:ext>
            </a:extLst>
          </p:cNvPr>
          <p:cNvSpPr txBox="1"/>
          <p:nvPr/>
        </p:nvSpPr>
        <p:spPr>
          <a:xfrm>
            <a:off x="929354" y="3725861"/>
            <a:ext cx="1923985" cy="400110"/>
          </a:xfrm>
          <a:prstGeom prst="rect">
            <a:avLst/>
          </a:prstGeom>
          <a:noFill/>
        </p:spPr>
        <p:txBody>
          <a:bodyPr wrap="square" rtlCol="0">
            <a:spAutoFit/>
          </a:bodyPr>
          <a:lstStyle/>
          <a:p>
            <a:pPr algn="just"/>
            <a:r>
              <a:rPr lang="en-US" altLang="zh-CN" sz="2000" dirty="0"/>
              <a:t>Testing stage</a:t>
            </a:r>
            <a:endParaRPr lang="zh-CN" altLang="en-US" sz="2000" dirty="0"/>
          </a:p>
        </p:txBody>
      </p:sp>
      <p:sp>
        <p:nvSpPr>
          <p:cNvPr id="34" name="文本框 33">
            <a:extLst>
              <a:ext uri="{FF2B5EF4-FFF2-40B4-BE49-F238E27FC236}">
                <a16:creationId xmlns:a16="http://schemas.microsoft.com/office/drawing/2014/main" id="{71728ACE-7F49-4AA5-B74D-B63B38CDCA8B}"/>
              </a:ext>
            </a:extLst>
          </p:cNvPr>
          <p:cNvSpPr txBox="1"/>
          <p:nvPr/>
        </p:nvSpPr>
        <p:spPr>
          <a:xfrm>
            <a:off x="1673424" y="4101525"/>
            <a:ext cx="9800502" cy="400110"/>
          </a:xfrm>
          <a:prstGeom prst="rect">
            <a:avLst/>
          </a:prstGeom>
          <a:noFill/>
        </p:spPr>
        <p:txBody>
          <a:bodyPr wrap="square" rtlCol="0">
            <a:spAutoFit/>
          </a:bodyPr>
          <a:lstStyle/>
          <a:p>
            <a:pPr algn="just"/>
            <a:r>
              <a:rPr lang="en-US" altLang="zh-CN" sz="2000" dirty="0"/>
              <a:t>Given a test sample </a:t>
            </a:r>
            <a:r>
              <a:rPr lang="en-US" altLang="zh-CN" sz="2000" b="1" dirty="0"/>
              <a:t>t</a:t>
            </a:r>
            <a:r>
              <a:rPr lang="en-US" altLang="zh-CN" sz="2000" dirty="0"/>
              <a:t>, which is expressed in the original low-dimensional space                                                           </a:t>
            </a:r>
            <a:endParaRPr lang="zh-CN" altLang="en-US" sz="2000" dirty="0"/>
          </a:p>
        </p:txBody>
      </p:sp>
      <p:sp>
        <p:nvSpPr>
          <p:cNvPr id="36" name="文本框 35">
            <a:extLst>
              <a:ext uri="{FF2B5EF4-FFF2-40B4-BE49-F238E27FC236}">
                <a16:creationId xmlns:a16="http://schemas.microsoft.com/office/drawing/2014/main" id="{D9B8AD40-E220-4D73-A228-C25597C9853A}"/>
              </a:ext>
            </a:extLst>
          </p:cNvPr>
          <p:cNvSpPr txBox="1"/>
          <p:nvPr/>
        </p:nvSpPr>
        <p:spPr>
          <a:xfrm>
            <a:off x="1672144" y="4530549"/>
            <a:ext cx="2680861" cy="400110"/>
          </a:xfrm>
          <a:prstGeom prst="rect">
            <a:avLst/>
          </a:prstGeom>
          <a:noFill/>
        </p:spPr>
        <p:txBody>
          <a:bodyPr wrap="square" rtlCol="0">
            <a:spAutoFit/>
          </a:bodyPr>
          <a:lstStyle/>
          <a:p>
            <a:pPr algn="just"/>
            <a:r>
              <a:rPr lang="en-US" altLang="zh-CN" sz="2000" dirty="0"/>
              <a:t>Map </a:t>
            </a:r>
            <a:r>
              <a:rPr lang="en-US" altLang="zh-CN" sz="2000" b="1" dirty="0"/>
              <a:t>t</a:t>
            </a:r>
            <a:r>
              <a:rPr lang="en-US" altLang="zh-CN" sz="2000" dirty="0"/>
              <a:t> into      as</a:t>
            </a:r>
            <a:endParaRPr lang="zh-CN" altLang="en-US" sz="2000" dirty="0"/>
          </a:p>
        </p:txBody>
      </p:sp>
      <p:graphicFrame>
        <p:nvGraphicFramePr>
          <p:cNvPr id="37" name="对象 36">
            <a:extLst>
              <a:ext uri="{FF2B5EF4-FFF2-40B4-BE49-F238E27FC236}">
                <a16:creationId xmlns:a16="http://schemas.microsoft.com/office/drawing/2014/main" id="{E59E5E0B-5B08-4364-80BB-B1588E4132BB}"/>
              </a:ext>
            </a:extLst>
          </p:cNvPr>
          <p:cNvGraphicFramePr>
            <a:graphicFrameLocks noChangeAspect="1"/>
          </p:cNvGraphicFramePr>
          <p:nvPr>
            <p:extLst>
              <p:ext uri="{D42A27DB-BD31-4B8C-83A1-F6EECF244321}">
                <p14:modId xmlns:p14="http://schemas.microsoft.com/office/powerpoint/2010/main" val="3508142067"/>
              </p:ext>
            </p:extLst>
          </p:nvPr>
        </p:nvGraphicFramePr>
        <p:xfrm>
          <a:off x="3537916" y="4527390"/>
          <a:ext cx="500063" cy="444500"/>
        </p:xfrm>
        <a:graphic>
          <a:graphicData uri="http://schemas.openxmlformats.org/presentationml/2006/ole">
            <mc:AlternateContent xmlns:mc="http://schemas.openxmlformats.org/markup-compatibility/2006">
              <mc:Choice xmlns:v="urn:schemas-microsoft-com:vml" Requires="v">
                <p:oleObj spid="_x0000_s228670" name="Equation" r:id="rId16" imgW="317160" imgH="253800" progId="Equation.DSMT4">
                  <p:embed/>
                </p:oleObj>
              </mc:Choice>
              <mc:Fallback>
                <p:oleObj name="Equation" r:id="rId16" imgW="317160" imgH="253800" progId="Equation.DSMT4">
                  <p:embed/>
                  <p:pic>
                    <p:nvPicPr>
                      <p:cNvPr id="22" name="对象 21">
                        <a:extLst>
                          <a:ext uri="{FF2B5EF4-FFF2-40B4-BE49-F238E27FC236}">
                            <a16:creationId xmlns:a16="http://schemas.microsoft.com/office/drawing/2014/main" id="{532DD744-A518-4DA3-92A4-BD78F5DBE48A}"/>
                          </a:ext>
                        </a:extLst>
                      </p:cNvPr>
                      <p:cNvPicPr>
                        <a:picLocks noChangeAspect="1" noChangeArrowheads="1"/>
                      </p:cNvPicPr>
                      <p:nvPr/>
                    </p:nvPicPr>
                    <p:blipFill>
                      <a:blip r:embed="rId17"/>
                      <a:srcRect/>
                      <a:stretch>
                        <a:fillRect/>
                      </a:stretch>
                    </p:blipFill>
                    <p:spPr bwMode="auto">
                      <a:xfrm>
                        <a:off x="3537916" y="4527390"/>
                        <a:ext cx="500063" cy="444500"/>
                      </a:xfrm>
                      <a:prstGeom prst="rect">
                        <a:avLst/>
                      </a:prstGeom>
                      <a:noFill/>
                    </p:spPr>
                  </p:pic>
                </p:oleObj>
              </mc:Fallback>
            </mc:AlternateContent>
          </a:graphicData>
        </a:graphic>
      </p:graphicFrame>
      <p:sp>
        <p:nvSpPr>
          <p:cNvPr id="41" name="文本框 40">
            <a:extLst>
              <a:ext uri="{FF2B5EF4-FFF2-40B4-BE49-F238E27FC236}">
                <a16:creationId xmlns:a16="http://schemas.microsoft.com/office/drawing/2014/main" id="{D0627FD7-49FD-49F9-B05D-944A7ACA2902}"/>
              </a:ext>
            </a:extLst>
          </p:cNvPr>
          <p:cNvSpPr txBox="1"/>
          <p:nvPr/>
        </p:nvSpPr>
        <p:spPr>
          <a:xfrm>
            <a:off x="1673255" y="4930442"/>
            <a:ext cx="2852641" cy="400110"/>
          </a:xfrm>
          <a:prstGeom prst="rect">
            <a:avLst/>
          </a:prstGeom>
          <a:noFill/>
        </p:spPr>
        <p:txBody>
          <a:bodyPr wrap="square" rtlCol="0">
            <a:spAutoFit/>
          </a:bodyPr>
          <a:lstStyle/>
          <a:p>
            <a:pPr algn="just"/>
            <a:r>
              <a:rPr lang="en-US" altLang="zh-CN" sz="2000" dirty="0"/>
              <a:t>Classify          using</a:t>
            </a:r>
            <a:endParaRPr lang="en-US" altLang="zh-CN" sz="20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graphicFrame>
        <p:nvGraphicFramePr>
          <p:cNvPr id="44" name="对象 43">
            <a:extLst>
              <a:ext uri="{FF2B5EF4-FFF2-40B4-BE49-F238E27FC236}">
                <a16:creationId xmlns:a16="http://schemas.microsoft.com/office/drawing/2014/main" id="{5839E31D-85F1-41C1-84AD-ECC186CAAAA4}"/>
              </a:ext>
            </a:extLst>
          </p:cNvPr>
          <p:cNvGraphicFramePr>
            <a:graphicFrameLocks noChangeAspect="1"/>
          </p:cNvGraphicFramePr>
          <p:nvPr>
            <p:extLst>
              <p:ext uri="{D42A27DB-BD31-4B8C-83A1-F6EECF244321}">
                <p14:modId xmlns:p14="http://schemas.microsoft.com/office/powerpoint/2010/main" val="3257857653"/>
              </p:ext>
            </p:extLst>
          </p:nvPr>
        </p:nvGraphicFramePr>
        <p:xfrm>
          <a:off x="3857365" y="5014966"/>
          <a:ext cx="409575" cy="288925"/>
        </p:xfrm>
        <a:graphic>
          <a:graphicData uri="http://schemas.openxmlformats.org/presentationml/2006/ole">
            <mc:AlternateContent xmlns:mc="http://schemas.openxmlformats.org/markup-compatibility/2006">
              <mc:Choice xmlns:v="urn:schemas-microsoft-com:vml" Requires="v">
                <p:oleObj spid="_x0000_s228671" name="Equation" r:id="rId18" imgW="228600" imgH="152280" progId="Equation.DSMT4">
                  <p:embed/>
                </p:oleObj>
              </mc:Choice>
              <mc:Fallback>
                <p:oleObj name="Equation" r:id="rId18" imgW="228600" imgH="152280" progId="Equation.DSMT4">
                  <p:embed/>
                  <p:pic>
                    <p:nvPicPr>
                      <p:cNvPr id="31" name="对象 30">
                        <a:extLst>
                          <a:ext uri="{FF2B5EF4-FFF2-40B4-BE49-F238E27FC236}">
                            <a16:creationId xmlns:a16="http://schemas.microsoft.com/office/drawing/2014/main" id="{416EA477-563F-4D7A-9043-F5476436499A}"/>
                          </a:ext>
                        </a:extLst>
                      </p:cNvPr>
                      <p:cNvPicPr>
                        <a:picLocks noChangeAspect="1" noChangeArrowheads="1"/>
                      </p:cNvPicPr>
                      <p:nvPr/>
                    </p:nvPicPr>
                    <p:blipFill>
                      <a:blip r:embed="rId15"/>
                      <a:srcRect/>
                      <a:stretch>
                        <a:fillRect/>
                      </a:stretch>
                    </p:blipFill>
                    <p:spPr bwMode="auto">
                      <a:xfrm>
                        <a:off x="3857365" y="5014966"/>
                        <a:ext cx="409575" cy="288925"/>
                      </a:xfrm>
                      <a:prstGeom prst="rect">
                        <a:avLst/>
                      </a:prstGeom>
                      <a:noFill/>
                    </p:spPr>
                  </p:pic>
                </p:oleObj>
              </mc:Fallback>
            </mc:AlternateContent>
          </a:graphicData>
        </a:graphic>
      </p:graphicFrame>
      <p:graphicFrame>
        <p:nvGraphicFramePr>
          <p:cNvPr id="45" name="对象 44">
            <a:extLst>
              <a:ext uri="{FF2B5EF4-FFF2-40B4-BE49-F238E27FC236}">
                <a16:creationId xmlns:a16="http://schemas.microsoft.com/office/drawing/2014/main" id="{505D33F7-ABDC-420E-8720-4CAFC84E6A62}"/>
              </a:ext>
            </a:extLst>
          </p:cNvPr>
          <p:cNvGraphicFramePr>
            <a:graphicFrameLocks noChangeAspect="1"/>
          </p:cNvGraphicFramePr>
          <p:nvPr>
            <p:extLst>
              <p:ext uri="{D42A27DB-BD31-4B8C-83A1-F6EECF244321}">
                <p14:modId xmlns:p14="http://schemas.microsoft.com/office/powerpoint/2010/main" val="15107665"/>
              </p:ext>
            </p:extLst>
          </p:nvPr>
        </p:nvGraphicFramePr>
        <p:xfrm>
          <a:off x="2837970" y="4614763"/>
          <a:ext cx="319088" cy="290513"/>
        </p:xfrm>
        <a:graphic>
          <a:graphicData uri="http://schemas.openxmlformats.org/presentationml/2006/ole">
            <mc:AlternateContent xmlns:mc="http://schemas.openxmlformats.org/markup-compatibility/2006">
              <mc:Choice xmlns:v="urn:schemas-microsoft-com:vml" Requires="v">
                <p:oleObj spid="_x0000_s228672" name="Equation" r:id="rId19" imgW="177480" imgH="152280" progId="Equation.DSMT4">
                  <p:embed/>
                </p:oleObj>
              </mc:Choice>
              <mc:Fallback>
                <p:oleObj name="Equation" r:id="rId19" imgW="177480" imgH="152280" progId="Equation.DSMT4">
                  <p:embed/>
                  <p:pic>
                    <p:nvPicPr>
                      <p:cNvPr id="28" name="对象 27">
                        <a:extLst>
                          <a:ext uri="{FF2B5EF4-FFF2-40B4-BE49-F238E27FC236}">
                            <a16:creationId xmlns:a16="http://schemas.microsoft.com/office/drawing/2014/main" id="{6D1463FA-E2D0-4663-8C00-535655D372F8}"/>
                          </a:ext>
                        </a:extLst>
                      </p:cNvPr>
                      <p:cNvPicPr>
                        <a:picLocks noChangeAspect="1" noChangeArrowheads="1"/>
                      </p:cNvPicPr>
                      <p:nvPr/>
                    </p:nvPicPr>
                    <p:blipFill>
                      <a:blip r:embed="rId8"/>
                      <a:srcRect/>
                      <a:stretch>
                        <a:fillRect/>
                      </a:stretch>
                    </p:blipFill>
                    <p:spPr bwMode="auto">
                      <a:xfrm>
                        <a:off x="2837970" y="4614763"/>
                        <a:ext cx="319088" cy="290513"/>
                      </a:xfrm>
                      <a:prstGeom prst="rect">
                        <a:avLst/>
                      </a:prstGeom>
                      <a:noFill/>
                    </p:spPr>
                  </p:pic>
                </p:oleObj>
              </mc:Fallback>
            </mc:AlternateContent>
          </a:graphicData>
        </a:graphic>
      </p:graphicFrame>
      <p:graphicFrame>
        <p:nvGraphicFramePr>
          <p:cNvPr id="46" name="对象 45">
            <a:extLst>
              <a:ext uri="{FF2B5EF4-FFF2-40B4-BE49-F238E27FC236}">
                <a16:creationId xmlns:a16="http://schemas.microsoft.com/office/drawing/2014/main" id="{B3E84E52-D367-4FF4-A262-AC8D819400E0}"/>
              </a:ext>
            </a:extLst>
          </p:cNvPr>
          <p:cNvGraphicFramePr>
            <a:graphicFrameLocks noChangeAspect="1"/>
          </p:cNvGraphicFramePr>
          <p:nvPr>
            <p:extLst>
              <p:ext uri="{D42A27DB-BD31-4B8C-83A1-F6EECF244321}">
                <p14:modId xmlns:p14="http://schemas.microsoft.com/office/powerpoint/2010/main" val="3983685688"/>
              </p:ext>
            </p:extLst>
          </p:nvPr>
        </p:nvGraphicFramePr>
        <p:xfrm>
          <a:off x="2652988" y="4931834"/>
          <a:ext cx="500063" cy="444500"/>
        </p:xfrm>
        <a:graphic>
          <a:graphicData uri="http://schemas.openxmlformats.org/presentationml/2006/ole">
            <mc:AlternateContent xmlns:mc="http://schemas.openxmlformats.org/markup-compatibility/2006">
              <mc:Choice xmlns:v="urn:schemas-microsoft-com:vml" Requires="v">
                <p:oleObj spid="_x0000_s228673" name="Equation" r:id="rId20" imgW="317160" imgH="253800" progId="Equation.DSMT4">
                  <p:embed/>
                </p:oleObj>
              </mc:Choice>
              <mc:Fallback>
                <p:oleObj name="Equation" r:id="rId20" imgW="317160" imgH="253800" progId="Equation.DSMT4">
                  <p:embed/>
                  <p:pic>
                    <p:nvPicPr>
                      <p:cNvPr id="37" name="对象 36">
                        <a:extLst>
                          <a:ext uri="{FF2B5EF4-FFF2-40B4-BE49-F238E27FC236}">
                            <a16:creationId xmlns:a16="http://schemas.microsoft.com/office/drawing/2014/main" id="{E59E5E0B-5B08-4364-80BB-B1588E4132BB}"/>
                          </a:ext>
                        </a:extLst>
                      </p:cNvPr>
                      <p:cNvPicPr>
                        <a:picLocks noChangeAspect="1" noChangeArrowheads="1"/>
                      </p:cNvPicPr>
                      <p:nvPr/>
                    </p:nvPicPr>
                    <p:blipFill>
                      <a:blip r:embed="rId17"/>
                      <a:srcRect/>
                      <a:stretch>
                        <a:fillRect/>
                      </a:stretch>
                    </p:blipFill>
                    <p:spPr bwMode="auto">
                      <a:xfrm>
                        <a:off x="2652988" y="4931834"/>
                        <a:ext cx="500063" cy="444500"/>
                      </a:xfrm>
                      <a:prstGeom prst="rect">
                        <a:avLst/>
                      </a:prstGeom>
                      <a:noFill/>
                    </p:spPr>
                  </p:pic>
                </p:oleObj>
              </mc:Fallback>
            </mc:AlternateContent>
          </a:graphicData>
        </a:graphic>
      </p:graphicFrame>
      <p:grpSp>
        <p:nvGrpSpPr>
          <p:cNvPr id="2" name="组合 1"/>
          <p:cNvGrpSpPr/>
          <p:nvPr/>
        </p:nvGrpSpPr>
        <p:grpSpPr>
          <a:xfrm>
            <a:off x="381221" y="5513206"/>
            <a:ext cx="11514609" cy="400110"/>
            <a:chOff x="381221" y="5513206"/>
            <a:chExt cx="11514609" cy="400110"/>
          </a:xfrm>
        </p:grpSpPr>
        <p:sp>
          <p:nvSpPr>
            <p:cNvPr id="35" name="文本框 34">
              <a:extLst>
                <a:ext uri="{FF2B5EF4-FFF2-40B4-BE49-F238E27FC236}">
                  <a16:creationId xmlns:a16="http://schemas.microsoft.com/office/drawing/2014/main" id="{B8B16657-9E0F-49B9-BAD5-10C1888F1BD9}"/>
                </a:ext>
              </a:extLst>
            </p:cNvPr>
            <p:cNvSpPr txBox="1"/>
            <p:nvPr/>
          </p:nvSpPr>
          <p:spPr>
            <a:xfrm>
              <a:off x="381221" y="5513206"/>
              <a:ext cx="11514609" cy="400110"/>
            </a:xfrm>
            <a:prstGeom prst="rect">
              <a:avLst/>
            </a:prstGeom>
            <a:solidFill>
              <a:srgbClr val="002060"/>
            </a:solidFill>
          </p:spPr>
          <p:txBody>
            <a:bodyPr wrap="square" rtlCol="0">
              <a:spAutoFit/>
            </a:bodyPr>
            <a:lstStyle/>
            <a:p>
              <a:pPr algn="just"/>
              <a:r>
                <a:rPr lang="en-US" altLang="zh-CN" sz="2000" dirty="0">
                  <a:solidFill>
                    <a:srgbClr val="FFFF00"/>
                  </a:solidFill>
                </a:rPr>
                <a:t>How to determine     for a given dataset does not have a fixed correct answer, and it may depend on experience!</a:t>
              </a:r>
              <a:endParaRPr lang="zh-CN" altLang="en-US" sz="2000" dirty="0">
                <a:solidFill>
                  <a:srgbClr val="FFFF00"/>
                </a:solidFill>
              </a:endParaRPr>
            </a:p>
          </p:txBody>
        </p:sp>
        <p:graphicFrame>
          <p:nvGraphicFramePr>
            <p:cNvPr id="39" name="对象 38">
              <a:extLst>
                <a:ext uri="{FF2B5EF4-FFF2-40B4-BE49-F238E27FC236}">
                  <a16:creationId xmlns:a16="http://schemas.microsoft.com/office/drawing/2014/main" id="{E59E5E0B-5B08-4364-80BB-B1588E4132BB}"/>
                </a:ext>
              </a:extLst>
            </p:cNvPr>
            <p:cNvGraphicFramePr>
              <a:graphicFrameLocks noChangeAspect="1"/>
            </p:cNvGraphicFramePr>
            <p:nvPr>
              <p:extLst>
                <p:ext uri="{D42A27DB-BD31-4B8C-83A1-F6EECF244321}">
                  <p14:modId xmlns:p14="http://schemas.microsoft.com/office/powerpoint/2010/main" val="2450969432"/>
                </p:ext>
              </p:extLst>
            </p:nvPr>
          </p:nvGraphicFramePr>
          <p:xfrm>
            <a:off x="2350887" y="5553380"/>
            <a:ext cx="200025" cy="355600"/>
          </p:xfrm>
          <a:graphic>
            <a:graphicData uri="http://schemas.openxmlformats.org/presentationml/2006/ole">
              <mc:AlternateContent xmlns:mc="http://schemas.openxmlformats.org/markup-compatibility/2006">
                <mc:Choice xmlns:v="urn:schemas-microsoft-com:vml" Requires="v">
                  <p:oleObj spid="_x0000_s228674" name="Equation" r:id="rId21" imgW="126720" imgH="203040" progId="Equation.DSMT4">
                    <p:embed/>
                  </p:oleObj>
                </mc:Choice>
                <mc:Fallback>
                  <p:oleObj name="Equation" r:id="rId21" imgW="126720" imgH="203040" progId="Equation.DSMT4">
                    <p:embed/>
                    <p:pic>
                      <p:nvPicPr>
                        <p:cNvPr id="0" name=""/>
                        <p:cNvPicPr>
                          <a:picLocks noChangeAspect="1" noChangeArrowheads="1"/>
                        </p:cNvPicPr>
                        <p:nvPr/>
                      </p:nvPicPr>
                      <p:blipFill>
                        <a:blip r:embed="rId22"/>
                        <a:srcRect/>
                        <a:stretch>
                          <a:fillRect/>
                        </a:stretch>
                      </p:blipFill>
                      <p:spPr bwMode="auto">
                        <a:xfrm>
                          <a:off x="2350887" y="5553380"/>
                          <a:ext cx="200025" cy="355600"/>
                        </a:xfrm>
                        <a:prstGeom prst="rect">
                          <a:avLst/>
                        </a:prstGeom>
                        <a:noFill/>
                      </p:spPr>
                    </p:pic>
                  </p:oleObj>
                </mc:Fallback>
              </mc:AlternateContent>
            </a:graphicData>
          </a:graphic>
        </p:graphicFrame>
      </p:grpSp>
    </p:spTree>
    <p:extLst>
      <p:ext uri="{BB962C8B-B14F-4D97-AF65-F5344CB8AC3E}">
        <p14:creationId xmlns:p14="http://schemas.microsoft.com/office/powerpoint/2010/main" val="1609201420"/>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1064501" cy="838200"/>
          </a:xfrm>
        </p:spPr>
        <p:txBody>
          <a:bodyPr/>
          <a:lstStyle/>
          <a:p>
            <a:r>
              <a:rPr lang="en-US" altLang="zh-CN" sz="2000" dirty="0">
                <a:ea typeface="楷体" panose="02010609060101010101" pitchFamily="49" charset="-122"/>
                <a:cs typeface="Calibri" panose="020F0502020204030204" pitchFamily="34" charset="0"/>
              </a:rPr>
              <a:t>For nonlinear classification: Mapping from low dimensional space to a high dimensional  one</a:t>
            </a:r>
            <a:endParaRPr lang="zh-CN" altLang="en-US" sz="2000" dirty="0">
              <a:ea typeface="楷体" panose="02010609060101010101" pitchFamily="49" charset="-122"/>
              <a:cs typeface="Calibri" panose="020F0502020204030204" pitchFamily="34" charset="0"/>
            </a:endParaRPr>
          </a:p>
        </p:txBody>
      </p:sp>
      <p:sp>
        <p:nvSpPr>
          <p:cNvPr id="16" name="矩形 15">
            <a:extLst>
              <a:ext uri="{FF2B5EF4-FFF2-40B4-BE49-F238E27FC236}">
                <a16:creationId xmlns:a16="http://schemas.microsoft.com/office/drawing/2014/main" id="{1DBFD336-6986-4959-8AAC-CB7D6A8C141E}"/>
              </a:ext>
            </a:extLst>
          </p:cNvPr>
          <p:cNvSpPr/>
          <p:nvPr/>
        </p:nvSpPr>
        <p:spPr bwMode="auto">
          <a:xfrm>
            <a:off x="82111" y="897677"/>
            <a:ext cx="4753697" cy="4261787"/>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17" name="文本框 16">
            <a:extLst>
              <a:ext uri="{FF2B5EF4-FFF2-40B4-BE49-F238E27FC236}">
                <a16:creationId xmlns:a16="http://schemas.microsoft.com/office/drawing/2014/main" id="{AD683F83-B37E-4928-9DDE-7BBA56688D28}"/>
              </a:ext>
            </a:extLst>
          </p:cNvPr>
          <p:cNvSpPr txBox="1"/>
          <p:nvPr/>
        </p:nvSpPr>
        <p:spPr>
          <a:xfrm>
            <a:off x="107286" y="892324"/>
            <a:ext cx="1923985" cy="400110"/>
          </a:xfrm>
          <a:prstGeom prst="rect">
            <a:avLst/>
          </a:prstGeom>
          <a:noFill/>
        </p:spPr>
        <p:txBody>
          <a:bodyPr wrap="square" rtlCol="0">
            <a:spAutoFit/>
          </a:bodyPr>
          <a:lstStyle/>
          <a:p>
            <a:pPr algn="just"/>
            <a:r>
              <a:rPr lang="en-US" altLang="zh-CN" sz="2000" dirty="0"/>
              <a:t>Linear SVM:</a:t>
            </a:r>
            <a:endParaRPr lang="zh-CN" altLang="en-US" sz="2000" dirty="0"/>
          </a:p>
        </p:txBody>
      </p:sp>
      <p:graphicFrame>
        <p:nvGraphicFramePr>
          <p:cNvPr id="35" name="对象 34"/>
          <p:cNvGraphicFramePr>
            <a:graphicFrameLocks noChangeAspect="1"/>
          </p:cNvGraphicFramePr>
          <p:nvPr>
            <p:extLst>
              <p:ext uri="{D42A27DB-BD31-4B8C-83A1-F6EECF244321}">
                <p14:modId xmlns:p14="http://schemas.microsoft.com/office/powerpoint/2010/main" val="3350693413"/>
              </p:ext>
            </p:extLst>
          </p:nvPr>
        </p:nvGraphicFramePr>
        <p:xfrm>
          <a:off x="171733" y="1322495"/>
          <a:ext cx="4664075" cy="1901825"/>
        </p:xfrm>
        <a:graphic>
          <a:graphicData uri="http://schemas.openxmlformats.org/presentationml/2006/ole">
            <mc:AlternateContent xmlns:mc="http://schemas.openxmlformats.org/markup-compatibility/2006">
              <mc:Choice xmlns:v="urn:schemas-microsoft-com:vml" Requires="v">
                <p:oleObj spid="_x0000_s233548" name="Equation" r:id="rId3" imgW="2793960" imgH="1168200" progId="Equation.DSMT4">
                  <p:embed/>
                </p:oleObj>
              </mc:Choice>
              <mc:Fallback>
                <p:oleObj name="Equation" r:id="rId3" imgW="2793960" imgH="1168200" progId="Equation.DSMT4">
                  <p:embed/>
                  <p:pic>
                    <p:nvPicPr>
                      <p:cNvPr id="0" name=""/>
                      <p:cNvPicPr>
                        <a:picLocks noChangeAspect="1" noChangeArrowheads="1"/>
                      </p:cNvPicPr>
                      <p:nvPr/>
                    </p:nvPicPr>
                    <p:blipFill>
                      <a:blip r:embed="rId4"/>
                      <a:srcRect/>
                      <a:stretch>
                        <a:fillRect/>
                      </a:stretch>
                    </p:blipFill>
                    <p:spPr bwMode="auto">
                      <a:xfrm>
                        <a:off x="171733" y="1322495"/>
                        <a:ext cx="4664075" cy="1901825"/>
                      </a:xfrm>
                      <a:prstGeom prst="rect">
                        <a:avLst/>
                      </a:prstGeom>
                      <a:noFill/>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2088224433"/>
              </p:ext>
            </p:extLst>
          </p:nvPr>
        </p:nvGraphicFramePr>
        <p:xfrm>
          <a:off x="801868" y="3623115"/>
          <a:ext cx="3939050" cy="776368"/>
        </p:xfrm>
        <a:graphic>
          <a:graphicData uri="http://schemas.openxmlformats.org/presentationml/2006/ole">
            <mc:AlternateContent xmlns:mc="http://schemas.openxmlformats.org/markup-compatibility/2006">
              <mc:Choice xmlns:v="urn:schemas-microsoft-com:vml" Requires="v">
                <p:oleObj spid="_x0000_s233549" name="Equation" r:id="rId5" imgW="2273300" imgH="457200" progId="Equation.DSMT4">
                  <p:embed/>
                </p:oleObj>
              </mc:Choice>
              <mc:Fallback>
                <p:oleObj name="Equation" r:id="rId5" imgW="22733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868" y="3623115"/>
                        <a:ext cx="3939050" cy="776368"/>
                      </a:xfrm>
                      <a:prstGeom prst="rect">
                        <a:avLst/>
                      </a:prstGeom>
                      <a:noFill/>
                    </p:spPr>
                  </p:pic>
                </p:oleObj>
              </mc:Fallback>
            </mc:AlternateContent>
          </a:graphicData>
        </a:graphic>
      </p:graphicFrame>
      <p:sp>
        <p:nvSpPr>
          <p:cNvPr id="2" name="矩形 1"/>
          <p:cNvSpPr/>
          <p:nvPr/>
        </p:nvSpPr>
        <p:spPr>
          <a:xfrm>
            <a:off x="209171" y="3220436"/>
            <a:ext cx="3958135" cy="400110"/>
          </a:xfrm>
          <a:prstGeom prst="rect">
            <a:avLst/>
          </a:prstGeom>
        </p:spPr>
        <p:txBody>
          <a:bodyPr wrap="none">
            <a:spAutoFit/>
          </a:bodyPr>
          <a:lstStyle/>
          <a:p>
            <a:pPr algn="just"/>
            <a:r>
              <a:rPr lang="en-US" altLang="zh-CN" sz="2000" dirty="0"/>
              <a:t>The classification decision function, </a:t>
            </a:r>
            <a:endParaRPr lang="zh-CN" altLang="en-US" sz="2000" dirty="0"/>
          </a:p>
        </p:txBody>
      </p:sp>
      <p:graphicFrame>
        <p:nvGraphicFramePr>
          <p:cNvPr id="39" name="对象 38"/>
          <p:cNvGraphicFramePr>
            <a:graphicFrameLocks noChangeAspect="1"/>
          </p:cNvGraphicFramePr>
          <p:nvPr>
            <p:extLst>
              <p:ext uri="{D42A27DB-BD31-4B8C-83A1-F6EECF244321}">
                <p14:modId xmlns:p14="http://schemas.microsoft.com/office/powerpoint/2010/main" val="3324350015"/>
              </p:ext>
            </p:extLst>
          </p:nvPr>
        </p:nvGraphicFramePr>
        <p:xfrm>
          <a:off x="1086686" y="4453790"/>
          <a:ext cx="2534781" cy="705674"/>
        </p:xfrm>
        <a:graphic>
          <a:graphicData uri="http://schemas.openxmlformats.org/presentationml/2006/ole">
            <mc:AlternateContent xmlns:mc="http://schemas.openxmlformats.org/markup-compatibility/2006">
              <mc:Choice xmlns:v="urn:schemas-microsoft-com:vml" Requires="v">
                <p:oleObj spid="_x0000_s233550" name="Equation" r:id="rId7" imgW="1524000" imgH="431800" progId="Equation.DSMT4">
                  <p:embed/>
                </p:oleObj>
              </mc:Choice>
              <mc:Fallback>
                <p:oleObj name="Equation" r:id="rId7" imgW="15240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6686" y="4453790"/>
                        <a:ext cx="2534781" cy="705674"/>
                      </a:xfrm>
                      <a:prstGeom prst="rect">
                        <a:avLst/>
                      </a:prstGeom>
                      <a:noFill/>
                    </p:spPr>
                  </p:pic>
                </p:oleObj>
              </mc:Fallback>
            </mc:AlternateContent>
          </a:graphicData>
        </a:graphic>
      </p:graphicFrame>
      <p:sp>
        <p:nvSpPr>
          <p:cNvPr id="40" name="矩形 39"/>
          <p:cNvSpPr/>
          <p:nvPr/>
        </p:nvSpPr>
        <p:spPr>
          <a:xfrm>
            <a:off x="275245" y="4311941"/>
            <a:ext cx="811441" cy="400110"/>
          </a:xfrm>
          <a:prstGeom prst="rect">
            <a:avLst/>
          </a:prstGeom>
        </p:spPr>
        <p:txBody>
          <a:bodyPr wrap="none">
            <a:spAutoFit/>
          </a:bodyPr>
          <a:lstStyle/>
          <a:p>
            <a:pPr algn="just"/>
            <a:r>
              <a:rPr lang="en-US" altLang="zh-CN" sz="2000" dirty="0"/>
              <a:t>where</a:t>
            </a:r>
            <a:endParaRPr lang="zh-CN" altLang="en-US" sz="2000" dirty="0"/>
          </a:p>
        </p:txBody>
      </p:sp>
      <p:grpSp>
        <p:nvGrpSpPr>
          <p:cNvPr id="4" name="组合 3"/>
          <p:cNvGrpSpPr/>
          <p:nvPr/>
        </p:nvGrpSpPr>
        <p:grpSpPr>
          <a:xfrm>
            <a:off x="4811825" y="898077"/>
            <a:ext cx="7323611" cy="4261388"/>
            <a:chOff x="4811825" y="898077"/>
            <a:chExt cx="7323611" cy="4261388"/>
          </a:xfrm>
        </p:grpSpPr>
        <p:sp>
          <p:nvSpPr>
            <p:cNvPr id="42" name="矩形 41">
              <a:extLst>
                <a:ext uri="{FF2B5EF4-FFF2-40B4-BE49-F238E27FC236}">
                  <a16:creationId xmlns:a16="http://schemas.microsoft.com/office/drawing/2014/main" id="{1DBFD336-6986-4959-8AAC-CB7D6A8C141E}"/>
                </a:ext>
              </a:extLst>
            </p:cNvPr>
            <p:cNvSpPr/>
            <p:nvPr/>
          </p:nvSpPr>
          <p:spPr bwMode="auto">
            <a:xfrm>
              <a:off x="6880810" y="903431"/>
              <a:ext cx="5254626" cy="4256034"/>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43" name="文本框 42">
              <a:extLst>
                <a:ext uri="{FF2B5EF4-FFF2-40B4-BE49-F238E27FC236}">
                  <a16:creationId xmlns:a16="http://schemas.microsoft.com/office/drawing/2014/main" id="{AD683F83-B37E-4928-9DDE-7BBA56688D28}"/>
                </a:ext>
              </a:extLst>
            </p:cNvPr>
            <p:cNvSpPr txBox="1"/>
            <p:nvPr/>
          </p:nvSpPr>
          <p:spPr>
            <a:xfrm>
              <a:off x="6962400" y="898077"/>
              <a:ext cx="4901043" cy="400110"/>
            </a:xfrm>
            <a:prstGeom prst="rect">
              <a:avLst/>
            </a:prstGeom>
            <a:noFill/>
          </p:spPr>
          <p:txBody>
            <a:bodyPr wrap="square" rtlCol="0">
              <a:spAutoFit/>
            </a:bodyPr>
            <a:lstStyle/>
            <a:p>
              <a:pPr algn="just"/>
              <a:r>
                <a:rPr lang="en-US" altLang="zh-CN" sz="2000" dirty="0"/>
                <a:t>Linear SVM in high-dimensional space     :</a:t>
              </a:r>
              <a:endParaRPr lang="zh-CN" altLang="en-US" sz="2000" dirty="0"/>
            </a:p>
          </p:txBody>
        </p:sp>
        <p:graphicFrame>
          <p:nvGraphicFramePr>
            <p:cNvPr id="47" name="对象 46"/>
            <p:cNvGraphicFramePr>
              <a:graphicFrameLocks noChangeAspect="1"/>
            </p:cNvGraphicFramePr>
            <p:nvPr>
              <p:extLst>
                <p:ext uri="{D42A27DB-BD31-4B8C-83A1-F6EECF244321}">
                  <p14:modId xmlns:p14="http://schemas.microsoft.com/office/powerpoint/2010/main" val="2969496367"/>
                </p:ext>
              </p:extLst>
            </p:nvPr>
          </p:nvGraphicFramePr>
          <p:xfrm>
            <a:off x="6945148" y="1291082"/>
            <a:ext cx="5155040" cy="1820677"/>
          </p:xfrm>
          <a:graphic>
            <a:graphicData uri="http://schemas.openxmlformats.org/presentationml/2006/ole">
              <mc:AlternateContent xmlns:mc="http://schemas.openxmlformats.org/markup-compatibility/2006">
                <mc:Choice xmlns:v="urn:schemas-microsoft-com:vml" Requires="v">
                  <p:oleObj spid="_x0000_s233551" name="Equation" r:id="rId9" imgW="3225600" imgH="1168200" progId="Equation.DSMT4">
                    <p:embed/>
                  </p:oleObj>
                </mc:Choice>
                <mc:Fallback>
                  <p:oleObj name="Equation" r:id="rId9" imgW="3225600" imgH="1168200" progId="Equation.DSMT4">
                    <p:embed/>
                    <p:pic>
                      <p:nvPicPr>
                        <p:cNvPr id="0" name=""/>
                        <p:cNvPicPr>
                          <a:picLocks noChangeAspect="1" noChangeArrowheads="1"/>
                        </p:cNvPicPr>
                        <p:nvPr/>
                      </p:nvPicPr>
                      <p:blipFill>
                        <a:blip r:embed="rId10"/>
                        <a:srcRect/>
                        <a:stretch>
                          <a:fillRect/>
                        </a:stretch>
                      </p:blipFill>
                      <p:spPr bwMode="auto">
                        <a:xfrm>
                          <a:off x="6945148" y="1291082"/>
                          <a:ext cx="5155040" cy="1820677"/>
                        </a:xfrm>
                        <a:prstGeom prst="rect">
                          <a:avLst/>
                        </a:prstGeom>
                        <a:noFill/>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3215459108"/>
                </p:ext>
              </p:extLst>
            </p:nvPr>
          </p:nvGraphicFramePr>
          <p:xfrm>
            <a:off x="7430132" y="3495446"/>
            <a:ext cx="4445000" cy="776288"/>
          </p:xfrm>
          <a:graphic>
            <a:graphicData uri="http://schemas.openxmlformats.org/presentationml/2006/ole">
              <mc:AlternateContent xmlns:mc="http://schemas.openxmlformats.org/markup-compatibility/2006">
                <mc:Choice xmlns:v="urn:schemas-microsoft-com:vml" Requires="v">
                  <p:oleObj spid="_x0000_s233552" name="Equation" r:id="rId11" imgW="2565360" imgH="457200" progId="Equation.DSMT4">
                    <p:embed/>
                  </p:oleObj>
                </mc:Choice>
                <mc:Fallback>
                  <p:oleObj name="Equation" r:id="rId11" imgW="2565360" imgH="457200" progId="Equation.DSMT4">
                    <p:embed/>
                    <p:pic>
                      <p:nvPicPr>
                        <p:cNvPr id="0" name=""/>
                        <p:cNvPicPr>
                          <a:picLocks noChangeAspect="1" noChangeArrowheads="1"/>
                        </p:cNvPicPr>
                        <p:nvPr/>
                      </p:nvPicPr>
                      <p:blipFill>
                        <a:blip r:embed="rId12"/>
                        <a:srcRect/>
                        <a:stretch>
                          <a:fillRect/>
                        </a:stretch>
                      </p:blipFill>
                      <p:spPr bwMode="auto">
                        <a:xfrm>
                          <a:off x="7430132" y="3495446"/>
                          <a:ext cx="4445000" cy="776288"/>
                        </a:xfrm>
                        <a:prstGeom prst="rect">
                          <a:avLst/>
                        </a:prstGeom>
                        <a:noFill/>
                      </p:spPr>
                    </p:pic>
                  </p:oleObj>
                </mc:Fallback>
              </mc:AlternateContent>
            </a:graphicData>
          </a:graphic>
        </p:graphicFrame>
        <p:sp>
          <p:nvSpPr>
            <p:cNvPr id="49" name="矩形 48"/>
            <p:cNvSpPr/>
            <p:nvPr/>
          </p:nvSpPr>
          <p:spPr>
            <a:xfrm>
              <a:off x="6945148" y="3122215"/>
              <a:ext cx="3958135" cy="400110"/>
            </a:xfrm>
            <a:prstGeom prst="rect">
              <a:avLst/>
            </a:prstGeom>
          </p:spPr>
          <p:txBody>
            <a:bodyPr wrap="none">
              <a:spAutoFit/>
            </a:bodyPr>
            <a:lstStyle/>
            <a:p>
              <a:pPr algn="just"/>
              <a:r>
                <a:rPr lang="en-US" altLang="zh-CN" sz="2000" dirty="0"/>
                <a:t>The classification decision function, </a:t>
              </a:r>
              <a:endParaRPr lang="zh-CN" altLang="en-US" sz="2000" dirty="0"/>
            </a:p>
          </p:txBody>
        </p:sp>
        <p:graphicFrame>
          <p:nvGraphicFramePr>
            <p:cNvPr id="50" name="对象 49"/>
            <p:cNvGraphicFramePr>
              <a:graphicFrameLocks noChangeAspect="1"/>
            </p:cNvGraphicFramePr>
            <p:nvPr>
              <p:extLst>
                <p:ext uri="{D42A27DB-BD31-4B8C-83A1-F6EECF244321}">
                  <p14:modId xmlns:p14="http://schemas.microsoft.com/office/powerpoint/2010/main" val="518079290"/>
                </p:ext>
              </p:extLst>
            </p:nvPr>
          </p:nvGraphicFramePr>
          <p:xfrm>
            <a:off x="7676729" y="4433239"/>
            <a:ext cx="3275013" cy="706437"/>
          </p:xfrm>
          <a:graphic>
            <a:graphicData uri="http://schemas.openxmlformats.org/presentationml/2006/ole">
              <mc:AlternateContent xmlns:mc="http://schemas.openxmlformats.org/markup-compatibility/2006">
                <mc:Choice xmlns:v="urn:schemas-microsoft-com:vml" Requires="v">
                  <p:oleObj spid="_x0000_s233553" name="Equation" r:id="rId13" imgW="1968480" imgH="431640" progId="Equation.DSMT4">
                    <p:embed/>
                  </p:oleObj>
                </mc:Choice>
                <mc:Fallback>
                  <p:oleObj name="Equation" r:id="rId13" imgW="1968480" imgH="431640" progId="Equation.DSMT4">
                    <p:embed/>
                    <p:pic>
                      <p:nvPicPr>
                        <p:cNvPr id="0" name=""/>
                        <p:cNvPicPr>
                          <a:picLocks noChangeAspect="1" noChangeArrowheads="1"/>
                        </p:cNvPicPr>
                        <p:nvPr/>
                      </p:nvPicPr>
                      <p:blipFill>
                        <a:blip r:embed="rId14"/>
                        <a:srcRect/>
                        <a:stretch>
                          <a:fillRect/>
                        </a:stretch>
                      </p:blipFill>
                      <p:spPr bwMode="auto">
                        <a:xfrm>
                          <a:off x="7676729" y="4433239"/>
                          <a:ext cx="3275013" cy="706437"/>
                        </a:xfrm>
                        <a:prstGeom prst="rect">
                          <a:avLst/>
                        </a:prstGeom>
                        <a:noFill/>
                      </p:spPr>
                    </p:pic>
                  </p:oleObj>
                </mc:Fallback>
              </mc:AlternateContent>
            </a:graphicData>
          </a:graphic>
        </p:graphicFrame>
        <p:sp>
          <p:nvSpPr>
            <p:cNvPr id="51" name="矩形 50"/>
            <p:cNvSpPr/>
            <p:nvPr/>
          </p:nvSpPr>
          <p:spPr>
            <a:xfrm>
              <a:off x="7000963" y="4153788"/>
              <a:ext cx="811441" cy="400110"/>
            </a:xfrm>
            <a:prstGeom prst="rect">
              <a:avLst/>
            </a:prstGeom>
          </p:spPr>
          <p:txBody>
            <a:bodyPr wrap="none">
              <a:spAutoFit/>
            </a:bodyPr>
            <a:lstStyle/>
            <a:p>
              <a:pPr algn="just"/>
              <a:r>
                <a:rPr lang="en-US" altLang="zh-CN" sz="2000" dirty="0"/>
                <a:t>where</a:t>
              </a:r>
              <a:endParaRPr lang="zh-CN" altLang="en-US" sz="2000" dirty="0"/>
            </a:p>
          </p:txBody>
        </p:sp>
        <p:graphicFrame>
          <p:nvGraphicFramePr>
            <p:cNvPr id="52" name="对象 51">
              <a:extLst>
                <a:ext uri="{FF2B5EF4-FFF2-40B4-BE49-F238E27FC236}">
                  <a16:creationId xmlns:a16="http://schemas.microsoft.com/office/drawing/2014/main" id="{421A196E-CEFE-47A1-A3AE-05492CC28FC0}"/>
                </a:ext>
              </a:extLst>
            </p:cNvPr>
            <p:cNvGraphicFramePr>
              <a:graphicFrameLocks noChangeAspect="1"/>
            </p:cNvGraphicFramePr>
            <p:nvPr>
              <p:extLst>
                <p:ext uri="{D42A27DB-BD31-4B8C-83A1-F6EECF244321}">
                  <p14:modId xmlns:p14="http://schemas.microsoft.com/office/powerpoint/2010/main" val="3799127692"/>
                </p:ext>
              </p:extLst>
            </p:nvPr>
          </p:nvGraphicFramePr>
          <p:xfrm>
            <a:off x="11067222" y="983428"/>
            <a:ext cx="319088" cy="290513"/>
          </p:xfrm>
          <a:graphic>
            <a:graphicData uri="http://schemas.openxmlformats.org/presentationml/2006/ole">
              <mc:AlternateContent xmlns:mc="http://schemas.openxmlformats.org/markup-compatibility/2006">
                <mc:Choice xmlns:v="urn:schemas-microsoft-com:vml" Requires="v">
                  <p:oleObj spid="_x0000_s233554" name="Equation" r:id="rId15" imgW="177480" imgH="152280" progId="Equation.DSMT4">
                    <p:embed/>
                  </p:oleObj>
                </mc:Choice>
                <mc:Fallback>
                  <p:oleObj name="Equation" r:id="rId15" imgW="177480" imgH="152280" progId="Equation.DSMT4">
                    <p:embed/>
                    <p:pic>
                      <p:nvPicPr>
                        <p:cNvPr id="0" name=""/>
                        <p:cNvPicPr>
                          <a:picLocks noChangeAspect="1" noChangeArrowheads="1"/>
                        </p:cNvPicPr>
                        <p:nvPr/>
                      </p:nvPicPr>
                      <p:blipFill>
                        <a:blip r:embed="rId16"/>
                        <a:srcRect/>
                        <a:stretch>
                          <a:fillRect/>
                        </a:stretch>
                      </p:blipFill>
                      <p:spPr bwMode="auto">
                        <a:xfrm>
                          <a:off x="11067222" y="983428"/>
                          <a:ext cx="319088" cy="290513"/>
                        </a:xfrm>
                        <a:prstGeom prst="rect">
                          <a:avLst/>
                        </a:prstGeom>
                        <a:noFill/>
                      </p:spPr>
                    </p:pic>
                  </p:oleObj>
                </mc:Fallback>
              </mc:AlternateContent>
            </a:graphicData>
          </a:graphic>
        </p:graphicFrame>
        <p:sp>
          <p:nvSpPr>
            <p:cNvPr id="53" name="矩形 52"/>
            <p:cNvSpPr/>
            <p:nvPr/>
          </p:nvSpPr>
          <p:spPr>
            <a:xfrm>
              <a:off x="4811826" y="2256934"/>
              <a:ext cx="1851789" cy="646331"/>
            </a:xfrm>
            <a:prstGeom prst="rect">
              <a:avLst/>
            </a:prstGeom>
          </p:spPr>
          <p:txBody>
            <a:bodyPr wrap="none">
              <a:spAutoFit/>
            </a:bodyPr>
            <a:lstStyle/>
            <a:p>
              <a:r>
                <a:rPr lang="en-US" altLang="zh-CN" sz="1800" dirty="0"/>
                <a:t>mapping data into</a:t>
              </a:r>
            </a:p>
            <a:p>
              <a:r>
                <a:rPr lang="en-US" altLang="zh-CN" sz="1800" dirty="0"/>
                <a:t>by using </a:t>
              </a:r>
              <a:endParaRPr lang="zh-CN" altLang="en-US" sz="1800" dirty="0"/>
            </a:p>
          </p:txBody>
        </p:sp>
        <p:graphicFrame>
          <p:nvGraphicFramePr>
            <p:cNvPr id="54" name="对象 53">
              <a:extLst>
                <a:ext uri="{FF2B5EF4-FFF2-40B4-BE49-F238E27FC236}">
                  <a16:creationId xmlns:a16="http://schemas.microsoft.com/office/drawing/2014/main" id="{421A196E-CEFE-47A1-A3AE-05492CC28FC0}"/>
                </a:ext>
              </a:extLst>
            </p:cNvPr>
            <p:cNvGraphicFramePr>
              <a:graphicFrameLocks noChangeAspect="1"/>
            </p:cNvGraphicFramePr>
            <p:nvPr>
              <p:extLst>
                <p:ext uri="{D42A27DB-BD31-4B8C-83A1-F6EECF244321}">
                  <p14:modId xmlns:p14="http://schemas.microsoft.com/office/powerpoint/2010/main" val="2001444644"/>
                </p:ext>
              </p:extLst>
            </p:nvPr>
          </p:nvGraphicFramePr>
          <p:xfrm>
            <a:off x="6561722" y="2315464"/>
            <a:ext cx="319088" cy="290513"/>
          </p:xfrm>
          <a:graphic>
            <a:graphicData uri="http://schemas.openxmlformats.org/presentationml/2006/ole">
              <mc:AlternateContent xmlns:mc="http://schemas.openxmlformats.org/markup-compatibility/2006">
                <mc:Choice xmlns:v="urn:schemas-microsoft-com:vml" Requires="v">
                  <p:oleObj spid="_x0000_s233555" name="Equation" r:id="rId17" imgW="177480" imgH="152280" progId="Equation.DSMT4">
                    <p:embed/>
                  </p:oleObj>
                </mc:Choice>
                <mc:Fallback>
                  <p:oleObj name="Equation" r:id="rId17" imgW="177480" imgH="152280" progId="Equation.DSMT4">
                    <p:embed/>
                    <p:pic>
                      <p:nvPicPr>
                        <p:cNvPr id="0" name=""/>
                        <p:cNvPicPr>
                          <a:picLocks noChangeAspect="1" noChangeArrowheads="1"/>
                        </p:cNvPicPr>
                        <p:nvPr/>
                      </p:nvPicPr>
                      <p:blipFill>
                        <a:blip r:embed="rId16"/>
                        <a:srcRect/>
                        <a:stretch>
                          <a:fillRect/>
                        </a:stretch>
                      </p:blipFill>
                      <p:spPr bwMode="auto">
                        <a:xfrm>
                          <a:off x="6561722" y="2315464"/>
                          <a:ext cx="319088" cy="290513"/>
                        </a:xfrm>
                        <a:prstGeom prst="rect">
                          <a:avLst/>
                        </a:prstGeom>
                        <a:noFill/>
                      </p:spPr>
                    </p:pic>
                  </p:oleObj>
                </mc:Fallback>
              </mc:AlternateContent>
            </a:graphicData>
          </a:graphic>
        </p:graphicFrame>
        <p:graphicFrame>
          <p:nvGraphicFramePr>
            <p:cNvPr id="55" name="对象 54">
              <a:extLst>
                <a:ext uri="{FF2B5EF4-FFF2-40B4-BE49-F238E27FC236}">
                  <a16:creationId xmlns:a16="http://schemas.microsoft.com/office/drawing/2014/main" id="{30F4AA49-8097-49C8-9AC2-406C77F9243F}"/>
                </a:ext>
              </a:extLst>
            </p:cNvPr>
            <p:cNvGraphicFramePr>
              <a:graphicFrameLocks noChangeAspect="1"/>
            </p:cNvGraphicFramePr>
            <p:nvPr>
              <p:extLst>
                <p:ext uri="{D42A27DB-BD31-4B8C-83A1-F6EECF244321}">
                  <p14:modId xmlns:p14="http://schemas.microsoft.com/office/powerpoint/2010/main" val="915553483"/>
                </p:ext>
              </p:extLst>
            </p:nvPr>
          </p:nvGraphicFramePr>
          <p:xfrm>
            <a:off x="5736327" y="2588725"/>
            <a:ext cx="204788" cy="338137"/>
          </p:xfrm>
          <a:graphic>
            <a:graphicData uri="http://schemas.openxmlformats.org/presentationml/2006/ole">
              <mc:AlternateContent xmlns:mc="http://schemas.openxmlformats.org/markup-compatibility/2006">
                <mc:Choice xmlns:v="urn:schemas-microsoft-com:vml" Requires="v">
                  <p:oleObj spid="_x0000_s233556" name="Equation" r:id="rId18" imgW="114120" imgH="177480" progId="Equation.DSMT4">
                    <p:embed/>
                  </p:oleObj>
                </mc:Choice>
                <mc:Fallback>
                  <p:oleObj name="Equation" r:id="rId18" imgW="114120" imgH="177480" progId="Equation.DSMT4">
                    <p:embed/>
                    <p:pic>
                      <p:nvPicPr>
                        <p:cNvPr id="0" name=""/>
                        <p:cNvPicPr>
                          <a:picLocks noChangeAspect="1" noChangeArrowheads="1"/>
                        </p:cNvPicPr>
                        <p:nvPr/>
                      </p:nvPicPr>
                      <p:blipFill>
                        <a:blip r:embed="rId19"/>
                        <a:srcRect/>
                        <a:stretch>
                          <a:fillRect/>
                        </a:stretch>
                      </p:blipFill>
                      <p:spPr bwMode="auto">
                        <a:xfrm>
                          <a:off x="5736327" y="2588725"/>
                          <a:ext cx="204788" cy="338137"/>
                        </a:xfrm>
                        <a:prstGeom prst="rect">
                          <a:avLst/>
                        </a:prstGeom>
                        <a:noFill/>
                      </p:spPr>
                    </p:pic>
                  </p:oleObj>
                </mc:Fallback>
              </mc:AlternateContent>
            </a:graphicData>
          </a:graphic>
        </p:graphicFrame>
        <p:sp>
          <p:nvSpPr>
            <p:cNvPr id="56" name="矩形 55"/>
            <p:cNvSpPr/>
            <p:nvPr/>
          </p:nvSpPr>
          <p:spPr>
            <a:xfrm>
              <a:off x="4811825" y="1697443"/>
              <a:ext cx="2061396" cy="646331"/>
            </a:xfrm>
            <a:prstGeom prst="rect">
              <a:avLst/>
            </a:prstGeom>
          </p:spPr>
          <p:txBody>
            <a:bodyPr wrap="square">
              <a:spAutoFit/>
            </a:bodyPr>
            <a:lstStyle/>
            <a:p>
              <a:r>
                <a:rPr lang="en-US" altLang="zh-CN" sz="1800" dirty="0"/>
                <a:t>When data is not linearly separable, </a:t>
              </a:r>
              <a:endParaRPr lang="zh-CN" altLang="en-US" sz="1800" dirty="0"/>
            </a:p>
          </p:txBody>
        </p:sp>
        <p:sp>
          <p:nvSpPr>
            <p:cNvPr id="57" name="下箭头 42">
              <a:extLst>
                <a:ext uri="{FF2B5EF4-FFF2-40B4-BE49-F238E27FC236}">
                  <a16:creationId xmlns:a16="http://schemas.microsoft.com/office/drawing/2014/main" id="{EEADB1B7-8CFB-4297-A4DC-03105208E371}"/>
                </a:ext>
              </a:extLst>
            </p:cNvPr>
            <p:cNvSpPr/>
            <p:nvPr/>
          </p:nvSpPr>
          <p:spPr bwMode="auto">
            <a:xfrm rot="16200000">
              <a:off x="5710652" y="2307793"/>
              <a:ext cx="212480" cy="1680845"/>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sp>
        <p:nvSpPr>
          <p:cNvPr id="63" name="文本框 62">
            <a:extLst>
              <a:ext uri="{FF2B5EF4-FFF2-40B4-BE49-F238E27FC236}">
                <a16:creationId xmlns:a16="http://schemas.microsoft.com/office/drawing/2014/main" id="{2557335A-D8B9-4275-B7AD-70D854B95950}"/>
              </a:ext>
            </a:extLst>
          </p:cNvPr>
          <p:cNvSpPr txBox="1"/>
          <p:nvPr/>
        </p:nvSpPr>
        <p:spPr>
          <a:xfrm>
            <a:off x="6117519" y="5289867"/>
            <a:ext cx="6012276" cy="707886"/>
          </a:xfrm>
          <a:prstGeom prst="rect">
            <a:avLst/>
          </a:prstGeom>
          <a:noFill/>
        </p:spPr>
        <p:txBody>
          <a:bodyPr wrap="square" rtlCol="0">
            <a:spAutoFit/>
          </a:bodyPr>
          <a:lstStyle/>
          <a:p>
            <a:r>
              <a:rPr lang="en-US" altLang="zh-CN" sz="2000" b="1" dirty="0">
                <a:solidFill>
                  <a:srgbClr val="C00000"/>
                </a:solidFill>
              </a:rPr>
              <a:t>Is there a function that can implicitly return the dot product of two points in the high-dimensional space?</a:t>
            </a:r>
            <a:endParaRPr lang="zh-CN" altLang="en-US" sz="2000" b="1" dirty="0">
              <a:solidFill>
                <a:srgbClr val="C00000"/>
              </a:solidFill>
            </a:endParaRPr>
          </a:p>
        </p:txBody>
      </p:sp>
      <p:sp>
        <p:nvSpPr>
          <p:cNvPr id="64" name="文本框 63">
            <a:extLst>
              <a:ext uri="{FF2B5EF4-FFF2-40B4-BE49-F238E27FC236}">
                <a16:creationId xmlns:a16="http://schemas.microsoft.com/office/drawing/2014/main" id="{2557335A-D8B9-4275-B7AD-70D854B95950}"/>
              </a:ext>
            </a:extLst>
          </p:cNvPr>
          <p:cNvSpPr txBox="1"/>
          <p:nvPr/>
        </p:nvSpPr>
        <p:spPr>
          <a:xfrm>
            <a:off x="6087480" y="5993914"/>
            <a:ext cx="3551041" cy="400110"/>
          </a:xfrm>
          <a:prstGeom prst="rect">
            <a:avLst/>
          </a:prstGeom>
          <a:noFill/>
        </p:spPr>
        <p:txBody>
          <a:bodyPr wrap="square" rtlCol="0">
            <a:spAutoFit/>
          </a:bodyPr>
          <a:lstStyle/>
          <a:p>
            <a:r>
              <a:rPr lang="en-US" altLang="zh-CN" sz="2000" b="1" dirty="0">
                <a:solidFill>
                  <a:srgbClr val="C00000"/>
                </a:solidFill>
              </a:rPr>
              <a:t>That is the kernel function!</a:t>
            </a:r>
            <a:endParaRPr lang="zh-CN" altLang="en-US" sz="2000" b="1" dirty="0">
              <a:solidFill>
                <a:srgbClr val="C00000"/>
              </a:solidFill>
            </a:endParaRPr>
          </a:p>
        </p:txBody>
      </p:sp>
      <p:grpSp>
        <p:nvGrpSpPr>
          <p:cNvPr id="8" name="组合 7"/>
          <p:cNvGrpSpPr/>
          <p:nvPr/>
        </p:nvGrpSpPr>
        <p:grpSpPr>
          <a:xfrm>
            <a:off x="283020" y="1405576"/>
            <a:ext cx="10962409" cy="4972397"/>
            <a:chOff x="283020" y="1405576"/>
            <a:chExt cx="10962409" cy="4972397"/>
          </a:xfrm>
        </p:grpSpPr>
        <p:sp>
          <p:nvSpPr>
            <p:cNvPr id="3" name="矩形 2"/>
            <p:cNvSpPr/>
            <p:nvPr/>
          </p:nvSpPr>
          <p:spPr bwMode="auto">
            <a:xfrm>
              <a:off x="9921553" y="1405576"/>
              <a:ext cx="1323875" cy="522045"/>
            </a:xfrm>
            <a:prstGeom prst="rect">
              <a:avLst/>
            </a:prstGeom>
            <a:solidFill>
              <a:srgbClr val="7030A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59" name="矩形 58"/>
            <p:cNvSpPr/>
            <p:nvPr/>
          </p:nvSpPr>
          <p:spPr bwMode="auto">
            <a:xfrm>
              <a:off x="10027299" y="3610709"/>
              <a:ext cx="1218130" cy="522045"/>
            </a:xfrm>
            <a:prstGeom prst="rect">
              <a:avLst/>
            </a:prstGeom>
            <a:solidFill>
              <a:srgbClr val="7030A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60" name="矩形 59"/>
            <p:cNvSpPr/>
            <p:nvPr/>
          </p:nvSpPr>
          <p:spPr bwMode="auto">
            <a:xfrm>
              <a:off x="9498559" y="4518890"/>
              <a:ext cx="1348737" cy="522045"/>
            </a:xfrm>
            <a:prstGeom prst="rect">
              <a:avLst/>
            </a:prstGeom>
            <a:solidFill>
              <a:srgbClr val="7030A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61" name="矩形 60"/>
            <p:cNvSpPr/>
            <p:nvPr/>
          </p:nvSpPr>
          <p:spPr>
            <a:xfrm>
              <a:off x="283020" y="5362310"/>
              <a:ext cx="4923461" cy="1015663"/>
            </a:xfrm>
            <a:prstGeom prst="rect">
              <a:avLst/>
            </a:prstGeom>
            <a:ln w="12700">
              <a:solidFill>
                <a:schemeClr val="tx1"/>
              </a:solidFill>
              <a:prstDash val="dash"/>
            </a:ln>
          </p:spPr>
          <p:txBody>
            <a:bodyPr wrap="square">
              <a:spAutoFit/>
            </a:bodyPr>
            <a:lstStyle/>
            <a:p>
              <a:pPr marL="457200" indent="-457200" algn="just">
                <a:buFont typeface="+mj-ea"/>
                <a:buAutoNum type="circleNumDbPlain"/>
              </a:pPr>
              <a:r>
                <a:rPr lang="en-US" altLang="zh-CN" sz="2000" dirty="0"/>
                <a:t>Using   , mapping data points to  </a:t>
              </a:r>
            </a:p>
            <a:p>
              <a:pPr marL="457200" indent="-457200" algn="just">
                <a:buFont typeface="+mj-ea"/>
                <a:buAutoNum type="circleNumDbPlain"/>
              </a:pPr>
              <a:r>
                <a:rPr lang="en-US" altLang="zh-CN" sz="2000" dirty="0"/>
                <a:t>Computing the dot product between two mapped points </a:t>
              </a:r>
              <a:endParaRPr lang="zh-CN" altLang="en-US" sz="2000" dirty="0"/>
            </a:p>
          </p:txBody>
        </p:sp>
        <p:graphicFrame>
          <p:nvGraphicFramePr>
            <p:cNvPr id="62" name="对象 61">
              <a:extLst>
                <a:ext uri="{FF2B5EF4-FFF2-40B4-BE49-F238E27FC236}">
                  <a16:creationId xmlns:a16="http://schemas.microsoft.com/office/drawing/2014/main" id="{421A196E-CEFE-47A1-A3AE-05492CC28FC0}"/>
                </a:ext>
              </a:extLst>
            </p:cNvPr>
            <p:cNvGraphicFramePr>
              <a:graphicFrameLocks noChangeAspect="1"/>
            </p:cNvGraphicFramePr>
            <p:nvPr>
              <p:extLst>
                <p:ext uri="{D42A27DB-BD31-4B8C-83A1-F6EECF244321}">
                  <p14:modId xmlns:p14="http://schemas.microsoft.com/office/powerpoint/2010/main" val="2354121928"/>
                </p:ext>
              </p:extLst>
            </p:nvPr>
          </p:nvGraphicFramePr>
          <p:xfrm>
            <a:off x="4101690" y="5445101"/>
            <a:ext cx="319088" cy="290513"/>
          </p:xfrm>
          <a:graphic>
            <a:graphicData uri="http://schemas.openxmlformats.org/presentationml/2006/ole">
              <mc:AlternateContent xmlns:mc="http://schemas.openxmlformats.org/markup-compatibility/2006">
                <mc:Choice xmlns:v="urn:schemas-microsoft-com:vml" Requires="v">
                  <p:oleObj spid="_x0000_s233557" name="Equation" r:id="rId20" imgW="177480" imgH="152280" progId="Equation.DSMT4">
                    <p:embed/>
                  </p:oleObj>
                </mc:Choice>
                <mc:Fallback>
                  <p:oleObj name="Equation" r:id="rId20" imgW="177480" imgH="152280" progId="Equation.DSMT4">
                    <p:embed/>
                    <p:pic>
                      <p:nvPicPr>
                        <p:cNvPr id="0" name=""/>
                        <p:cNvPicPr>
                          <a:picLocks noChangeAspect="1" noChangeArrowheads="1"/>
                        </p:cNvPicPr>
                        <p:nvPr/>
                      </p:nvPicPr>
                      <p:blipFill>
                        <a:blip r:embed="rId16"/>
                        <a:srcRect/>
                        <a:stretch>
                          <a:fillRect/>
                        </a:stretch>
                      </p:blipFill>
                      <p:spPr bwMode="auto">
                        <a:xfrm>
                          <a:off x="4101690" y="5445101"/>
                          <a:ext cx="319088" cy="290513"/>
                        </a:xfrm>
                        <a:prstGeom prst="rect">
                          <a:avLst/>
                        </a:prstGeom>
                        <a:noFill/>
                      </p:spPr>
                    </p:pic>
                  </p:oleObj>
                </mc:Fallback>
              </mc:AlternateContent>
            </a:graphicData>
          </a:graphic>
        </p:graphicFrame>
        <p:cxnSp>
          <p:nvCxnSpPr>
            <p:cNvPr id="5" name="曲线连接符 4"/>
            <p:cNvCxnSpPr>
              <a:endCxn id="61" idx="0"/>
            </p:cNvCxnSpPr>
            <p:nvPr/>
          </p:nvCxnSpPr>
          <p:spPr bwMode="auto">
            <a:xfrm rot="10800000" flipV="1">
              <a:off x="2744751" y="1697442"/>
              <a:ext cx="7176802" cy="3664867"/>
            </a:xfrm>
            <a:prstGeom prst="curved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曲线连接符 6"/>
            <p:cNvCxnSpPr>
              <a:stCxn id="59" idx="1"/>
              <a:endCxn id="61" idx="0"/>
            </p:cNvCxnSpPr>
            <p:nvPr/>
          </p:nvCxnSpPr>
          <p:spPr bwMode="auto">
            <a:xfrm rot="10800000" flipV="1">
              <a:off x="2744751" y="3871732"/>
              <a:ext cx="7282548" cy="1490578"/>
            </a:xfrm>
            <a:prstGeom prst="curved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曲线连接符 8"/>
            <p:cNvCxnSpPr>
              <a:endCxn id="61" idx="0"/>
            </p:cNvCxnSpPr>
            <p:nvPr/>
          </p:nvCxnSpPr>
          <p:spPr bwMode="auto">
            <a:xfrm rot="10800000" flipV="1">
              <a:off x="2744751" y="4823926"/>
              <a:ext cx="6753808" cy="538383"/>
            </a:xfrm>
            <a:prstGeom prst="curved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6" name="对象 35">
              <a:extLst>
                <a:ext uri="{FF2B5EF4-FFF2-40B4-BE49-F238E27FC236}">
                  <a16:creationId xmlns:a16="http://schemas.microsoft.com/office/drawing/2014/main" id="{421A196E-CEFE-47A1-A3AE-05492CC28FC0}"/>
                </a:ext>
              </a:extLst>
            </p:cNvPr>
            <p:cNvGraphicFramePr>
              <a:graphicFrameLocks noChangeAspect="1"/>
            </p:cNvGraphicFramePr>
            <p:nvPr>
              <p:extLst>
                <p:ext uri="{D42A27DB-BD31-4B8C-83A1-F6EECF244321}">
                  <p14:modId xmlns:p14="http://schemas.microsoft.com/office/powerpoint/2010/main" val="619335344"/>
                </p:ext>
              </p:extLst>
            </p:nvPr>
          </p:nvGraphicFramePr>
          <p:xfrm>
            <a:off x="1456486" y="5421717"/>
            <a:ext cx="204788" cy="338137"/>
          </p:xfrm>
          <a:graphic>
            <a:graphicData uri="http://schemas.openxmlformats.org/presentationml/2006/ole">
              <mc:AlternateContent xmlns:mc="http://schemas.openxmlformats.org/markup-compatibility/2006">
                <mc:Choice xmlns:v="urn:schemas-microsoft-com:vml" Requires="v">
                  <p:oleObj spid="_x0000_s233558" name="Equation" r:id="rId21" imgW="114120" imgH="177480" progId="Equation.DSMT4">
                    <p:embed/>
                  </p:oleObj>
                </mc:Choice>
                <mc:Fallback>
                  <p:oleObj name="Equation" r:id="rId21" imgW="114120" imgH="177480" progId="Equation.DSMT4">
                    <p:embed/>
                    <p:pic>
                      <p:nvPicPr>
                        <p:cNvPr id="0" name=""/>
                        <p:cNvPicPr>
                          <a:picLocks noChangeAspect="1" noChangeArrowheads="1"/>
                        </p:cNvPicPr>
                        <p:nvPr/>
                      </p:nvPicPr>
                      <p:blipFill>
                        <a:blip r:embed="rId22"/>
                        <a:srcRect/>
                        <a:stretch>
                          <a:fillRect/>
                        </a:stretch>
                      </p:blipFill>
                      <p:spPr bwMode="auto">
                        <a:xfrm>
                          <a:off x="1456486" y="5421717"/>
                          <a:ext cx="204788" cy="338137"/>
                        </a:xfrm>
                        <a:prstGeom prst="rect">
                          <a:avLst/>
                        </a:prstGeom>
                        <a:noFill/>
                      </p:spPr>
                    </p:pic>
                  </p:oleObj>
                </mc:Fallback>
              </mc:AlternateContent>
            </a:graphicData>
          </a:graphic>
        </p:graphicFrame>
      </p:grpSp>
    </p:spTree>
    <p:extLst>
      <p:ext uri="{BB962C8B-B14F-4D97-AF65-F5344CB8AC3E}">
        <p14:creationId xmlns:p14="http://schemas.microsoft.com/office/powerpoint/2010/main" val="4032394026"/>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up)">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1064501" cy="838200"/>
          </a:xfrm>
        </p:spPr>
        <p:txBody>
          <a:bodyPr/>
          <a:lstStyle/>
          <a:p>
            <a:r>
              <a:rPr lang="en-US" altLang="zh-CN" sz="3000" dirty="0">
                <a:ea typeface="楷体" panose="02010609060101010101" pitchFamily="49" charset="-122"/>
                <a:cs typeface="Calibri" panose="020F0502020204030204" pitchFamily="34" charset="0"/>
              </a:rPr>
              <a:t>Kernel function</a:t>
            </a:r>
            <a:endParaRPr lang="zh-CN" altLang="en-US" sz="3000" dirty="0">
              <a:ea typeface="楷体" panose="02010609060101010101" pitchFamily="49" charset="-122"/>
              <a:cs typeface="Calibri" panose="020F0502020204030204" pitchFamily="34" charset="0"/>
            </a:endParaRPr>
          </a:p>
        </p:txBody>
      </p:sp>
      <p:sp>
        <p:nvSpPr>
          <p:cNvPr id="30" name="文本框 29">
            <a:extLst>
              <a:ext uri="{FF2B5EF4-FFF2-40B4-BE49-F238E27FC236}">
                <a16:creationId xmlns:a16="http://schemas.microsoft.com/office/drawing/2014/main" id="{AC4A55F3-1252-41C4-9B9D-C3ED89567378}"/>
              </a:ext>
            </a:extLst>
          </p:cNvPr>
          <p:cNvSpPr txBox="1"/>
          <p:nvPr/>
        </p:nvSpPr>
        <p:spPr>
          <a:xfrm>
            <a:off x="804672" y="946959"/>
            <a:ext cx="10681312" cy="1569660"/>
          </a:xfrm>
          <a:prstGeom prst="rect">
            <a:avLst/>
          </a:prstGeom>
          <a:noFill/>
        </p:spPr>
        <p:txBody>
          <a:bodyPr wrap="square" rtlCol="0">
            <a:spAutoFit/>
          </a:bodyPr>
          <a:lstStyle/>
          <a:p>
            <a:pPr algn="just"/>
            <a:r>
              <a:rPr lang="en-US" altLang="zh-CN" b="1" dirty="0"/>
              <a:t>Definition 6</a:t>
            </a:r>
            <a:r>
              <a:rPr lang="en-US" altLang="zh-CN" dirty="0"/>
              <a:t>: Kernel function. Suppose that     is the original low-dimensional feature space and      is the high-dimensional feature space. If there exists a mapping, </a:t>
            </a:r>
          </a:p>
          <a:p>
            <a:pPr algn="just"/>
            <a:endParaRPr lang="en-US" altLang="zh-CN" dirty="0"/>
          </a:p>
          <a:p>
            <a:pPr algn="just"/>
            <a:r>
              <a:rPr lang="en-US" altLang="zh-CN" dirty="0"/>
              <a:t>               , the function                                   satisfies that,</a:t>
            </a:r>
            <a:endParaRPr lang="zh-CN" altLang="en-US" dirty="0"/>
          </a:p>
        </p:txBody>
      </p:sp>
      <p:sp>
        <p:nvSpPr>
          <p:cNvPr id="40" name="矩形 39">
            <a:extLst>
              <a:ext uri="{FF2B5EF4-FFF2-40B4-BE49-F238E27FC236}">
                <a16:creationId xmlns:a16="http://schemas.microsoft.com/office/drawing/2014/main" id="{3B0EECBD-1338-44AB-A0E3-DCF036767410}"/>
              </a:ext>
            </a:extLst>
          </p:cNvPr>
          <p:cNvSpPr/>
          <p:nvPr/>
        </p:nvSpPr>
        <p:spPr bwMode="auto">
          <a:xfrm>
            <a:off x="676655" y="946960"/>
            <a:ext cx="11106849" cy="2542690"/>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48" name="对象 47"/>
          <p:cNvGraphicFramePr>
            <a:graphicFrameLocks noChangeAspect="1"/>
          </p:cNvGraphicFramePr>
          <p:nvPr>
            <p:extLst>
              <p:ext uri="{D42A27DB-BD31-4B8C-83A1-F6EECF244321}">
                <p14:modId xmlns:p14="http://schemas.microsoft.com/office/powerpoint/2010/main" val="3040443257"/>
              </p:ext>
            </p:extLst>
          </p:nvPr>
        </p:nvGraphicFramePr>
        <p:xfrm>
          <a:off x="6342883" y="1051136"/>
          <a:ext cx="295275" cy="314325"/>
        </p:xfrm>
        <a:graphic>
          <a:graphicData uri="http://schemas.openxmlformats.org/presentationml/2006/ole">
            <mc:AlternateContent xmlns:mc="http://schemas.openxmlformats.org/markup-compatibility/2006">
              <mc:Choice xmlns:v="urn:schemas-microsoft-com:vml" Requires="v">
                <p:oleObj spid="_x0000_s214751" name="Equation" r:id="rId3" imgW="152280" imgH="164880" progId="Equation.DSMT4">
                  <p:embed/>
                </p:oleObj>
              </mc:Choice>
              <mc:Fallback>
                <p:oleObj name="Equation" r:id="rId3" imgW="152280" imgH="164880" progId="Equation.DSMT4">
                  <p:embed/>
                  <p:pic>
                    <p:nvPicPr>
                      <p:cNvPr id="0" name=""/>
                      <p:cNvPicPr>
                        <a:picLocks noChangeAspect="1" noChangeArrowheads="1"/>
                      </p:cNvPicPr>
                      <p:nvPr/>
                    </p:nvPicPr>
                    <p:blipFill>
                      <a:blip r:embed="rId4"/>
                      <a:srcRect/>
                      <a:stretch>
                        <a:fillRect/>
                      </a:stretch>
                    </p:blipFill>
                    <p:spPr bwMode="auto">
                      <a:xfrm>
                        <a:off x="6342883" y="1051136"/>
                        <a:ext cx="295275" cy="314325"/>
                      </a:xfrm>
                      <a:prstGeom prst="rect">
                        <a:avLst/>
                      </a:prstGeom>
                      <a:noFill/>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2515907254"/>
              </p:ext>
            </p:extLst>
          </p:nvPr>
        </p:nvGraphicFramePr>
        <p:xfrm>
          <a:off x="5272996" y="1729347"/>
          <a:ext cx="1744663" cy="387350"/>
        </p:xfrm>
        <a:graphic>
          <a:graphicData uri="http://schemas.openxmlformats.org/presentationml/2006/ole">
            <mc:AlternateContent xmlns:mc="http://schemas.openxmlformats.org/markup-compatibility/2006">
              <mc:Choice xmlns:v="urn:schemas-microsoft-com:vml" Requires="v">
                <p:oleObj spid="_x0000_s214752" name="Equation" r:id="rId5" imgW="901440" imgH="203040" progId="Equation.DSMT4">
                  <p:embed/>
                </p:oleObj>
              </mc:Choice>
              <mc:Fallback>
                <p:oleObj name="Equation" r:id="rId5" imgW="901440" imgH="203040" progId="Equation.DSMT4">
                  <p:embed/>
                  <p:pic>
                    <p:nvPicPr>
                      <p:cNvPr id="0" name=""/>
                      <p:cNvPicPr>
                        <a:picLocks noChangeAspect="1" noChangeArrowheads="1"/>
                      </p:cNvPicPr>
                      <p:nvPr/>
                    </p:nvPicPr>
                    <p:blipFill>
                      <a:blip r:embed="rId6"/>
                      <a:srcRect/>
                      <a:stretch>
                        <a:fillRect/>
                      </a:stretch>
                    </p:blipFill>
                    <p:spPr bwMode="auto">
                      <a:xfrm>
                        <a:off x="5272996" y="1729347"/>
                        <a:ext cx="1744663" cy="387350"/>
                      </a:xfrm>
                      <a:prstGeom prst="rect">
                        <a:avLst/>
                      </a:prstGeom>
                      <a:noFill/>
                    </p:spPr>
                  </p:pic>
                </p:oleObj>
              </mc:Fallback>
            </mc:AlternateContent>
          </a:graphicData>
        </a:graphic>
      </p:graphicFrame>
      <p:graphicFrame>
        <p:nvGraphicFramePr>
          <p:cNvPr id="50" name="对象 49"/>
          <p:cNvGraphicFramePr>
            <a:graphicFrameLocks noChangeAspect="1"/>
          </p:cNvGraphicFramePr>
          <p:nvPr>
            <p:extLst>
              <p:ext uri="{D42A27DB-BD31-4B8C-83A1-F6EECF244321}">
                <p14:modId xmlns:p14="http://schemas.microsoft.com/office/powerpoint/2010/main" val="3801207244"/>
              </p:ext>
            </p:extLst>
          </p:nvPr>
        </p:nvGraphicFramePr>
        <p:xfrm>
          <a:off x="2144195" y="1384123"/>
          <a:ext cx="393700" cy="339725"/>
        </p:xfrm>
        <a:graphic>
          <a:graphicData uri="http://schemas.openxmlformats.org/presentationml/2006/ole">
            <mc:AlternateContent xmlns:mc="http://schemas.openxmlformats.org/markup-compatibility/2006">
              <mc:Choice xmlns:v="urn:schemas-microsoft-com:vml" Requires="v">
                <p:oleObj spid="_x0000_s214753" name="Equation" r:id="rId7" imgW="203040" imgH="177480" progId="Equation.DSMT4">
                  <p:embed/>
                </p:oleObj>
              </mc:Choice>
              <mc:Fallback>
                <p:oleObj name="Equation" r:id="rId7" imgW="203040" imgH="177480" progId="Equation.DSMT4">
                  <p:embed/>
                  <p:pic>
                    <p:nvPicPr>
                      <p:cNvPr id="0" name=""/>
                      <p:cNvPicPr>
                        <a:picLocks noChangeAspect="1" noChangeArrowheads="1"/>
                      </p:cNvPicPr>
                      <p:nvPr/>
                    </p:nvPicPr>
                    <p:blipFill>
                      <a:blip r:embed="rId8"/>
                      <a:srcRect/>
                      <a:stretch>
                        <a:fillRect/>
                      </a:stretch>
                    </p:blipFill>
                    <p:spPr bwMode="auto">
                      <a:xfrm>
                        <a:off x="2144195" y="1384123"/>
                        <a:ext cx="393700" cy="339725"/>
                      </a:xfrm>
                      <a:prstGeom prst="rect">
                        <a:avLst/>
                      </a:prstGeom>
                      <a:noFill/>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1531560628"/>
              </p:ext>
            </p:extLst>
          </p:nvPr>
        </p:nvGraphicFramePr>
        <p:xfrm>
          <a:off x="902281" y="2124599"/>
          <a:ext cx="1179513" cy="387350"/>
        </p:xfrm>
        <a:graphic>
          <a:graphicData uri="http://schemas.openxmlformats.org/presentationml/2006/ole">
            <mc:AlternateContent xmlns:mc="http://schemas.openxmlformats.org/markup-compatibility/2006">
              <mc:Choice xmlns:v="urn:schemas-microsoft-com:vml" Requires="v">
                <p:oleObj spid="_x0000_s214754" name="Equation" r:id="rId9" imgW="609480" imgH="203040" progId="Equation.DSMT4">
                  <p:embed/>
                </p:oleObj>
              </mc:Choice>
              <mc:Fallback>
                <p:oleObj name="Equation" r:id="rId9" imgW="609480" imgH="203040" progId="Equation.DSMT4">
                  <p:embed/>
                  <p:pic>
                    <p:nvPicPr>
                      <p:cNvPr id="0" name=""/>
                      <p:cNvPicPr>
                        <a:picLocks noChangeAspect="1" noChangeArrowheads="1"/>
                      </p:cNvPicPr>
                      <p:nvPr/>
                    </p:nvPicPr>
                    <p:blipFill>
                      <a:blip r:embed="rId10"/>
                      <a:srcRect/>
                      <a:stretch>
                        <a:fillRect/>
                      </a:stretch>
                    </p:blipFill>
                    <p:spPr bwMode="auto">
                      <a:xfrm>
                        <a:off x="902281" y="2124599"/>
                        <a:ext cx="1179513" cy="387350"/>
                      </a:xfrm>
                      <a:prstGeom prst="rect">
                        <a:avLst/>
                      </a:prstGeom>
                      <a:noFill/>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4077986762"/>
              </p:ext>
            </p:extLst>
          </p:nvPr>
        </p:nvGraphicFramePr>
        <p:xfrm>
          <a:off x="4767263" y="2494678"/>
          <a:ext cx="2555875" cy="436562"/>
        </p:xfrm>
        <a:graphic>
          <a:graphicData uri="http://schemas.openxmlformats.org/presentationml/2006/ole">
            <mc:AlternateContent xmlns:mc="http://schemas.openxmlformats.org/markup-compatibility/2006">
              <mc:Choice xmlns:v="urn:schemas-microsoft-com:vml" Requires="v">
                <p:oleObj spid="_x0000_s214755" name="Equation" r:id="rId11" imgW="1320480" imgH="228600" progId="Equation.DSMT4">
                  <p:embed/>
                </p:oleObj>
              </mc:Choice>
              <mc:Fallback>
                <p:oleObj name="Equation" r:id="rId11" imgW="1320480" imgH="228600" progId="Equation.DSMT4">
                  <p:embed/>
                  <p:pic>
                    <p:nvPicPr>
                      <p:cNvPr id="0" name=""/>
                      <p:cNvPicPr>
                        <a:picLocks noChangeAspect="1" noChangeArrowheads="1"/>
                      </p:cNvPicPr>
                      <p:nvPr/>
                    </p:nvPicPr>
                    <p:blipFill>
                      <a:blip r:embed="rId12"/>
                      <a:srcRect/>
                      <a:stretch>
                        <a:fillRect/>
                      </a:stretch>
                    </p:blipFill>
                    <p:spPr bwMode="auto">
                      <a:xfrm>
                        <a:off x="4767263" y="2494678"/>
                        <a:ext cx="2555875" cy="436562"/>
                      </a:xfrm>
                      <a:prstGeom prst="rect">
                        <a:avLst/>
                      </a:prstGeom>
                      <a:noFill/>
                    </p:spPr>
                  </p:pic>
                </p:oleObj>
              </mc:Fallback>
            </mc:AlternateContent>
          </a:graphicData>
        </a:graphic>
      </p:graphicFrame>
      <p:sp>
        <p:nvSpPr>
          <p:cNvPr id="53" name="文本框 52">
            <a:extLst>
              <a:ext uri="{FF2B5EF4-FFF2-40B4-BE49-F238E27FC236}">
                <a16:creationId xmlns:a16="http://schemas.microsoft.com/office/drawing/2014/main" id="{AC4A55F3-1252-41C4-9B9D-C3ED89567378}"/>
              </a:ext>
            </a:extLst>
          </p:cNvPr>
          <p:cNvSpPr txBox="1"/>
          <p:nvPr/>
        </p:nvSpPr>
        <p:spPr>
          <a:xfrm>
            <a:off x="854432" y="2924120"/>
            <a:ext cx="10681312" cy="461665"/>
          </a:xfrm>
          <a:prstGeom prst="rect">
            <a:avLst/>
          </a:prstGeom>
          <a:noFill/>
        </p:spPr>
        <p:txBody>
          <a:bodyPr wrap="square" rtlCol="0">
            <a:spAutoFit/>
          </a:bodyPr>
          <a:lstStyle/>
          <a:p>
            <a:pPr algn="just"/>
            <a:r>
              <a:rPr lang="en-US" altLang="zh-CN" dirty="0"/>
              <a:t>Then, the function </a:t>
            </a:r>
            <a:r>
              <a:rPr lang="en-US" altLang="zh-CN" i="1" dirty="0"/>
              <a:t>           </a:t>
            </a:r>
            <a:r>
              <a:rPr lang="en-US" altLang="zh-CN" dirty="0"/>
              <a:t>is called the </a:t>
            </a:r>
            <a:r>
              <a:rPr lang="en-US" altLang="zh-CN" b="1" dirty="0">
                <a:solidFill>
                  <a:srgbClr val="C00000"/>
                </a:solidFill>
              </a:rPr>
              <a:t>kernel function</a:t>
            </a:r>
            <a:endParaRPr lang="zh-CN" altLang="en-US" b="1" dirty="0">
              <a:solidFill>
                <a:srgbClr val="C00000"/>
              </a:solidFill>
            </a:endParaRPr>
          </a:p>
        </p:txBody>
      </p:sp>
      <p:graphicFrame>
        <p:nvGraphicFramePr>
          <p:cNvPr id="54" name="对象 53"/>
          <p:cNvGraphicFramePr>
            <a:graphicFrameLocks noChangeAspect="1"/>
          </p:cNvGraphicFramePr>
          <p:nvPr>
            <p:extLst>
              <p:ext uri="{D42A27DB-BD31-4B8C-83A1-F6EECF244321}">
                <p14:modId xmlns:p14="http://schemas.microsoft.com/office/powerpoint/2010/main" val="2556598165"/>
              </p:ext>
            </p:extLst>
          </p:nvPr>
        </p:nvGraphicFramePr>
        <p:xfrm>
          <a:off x="3710435" y="2084417"/>
          <a:ext cx="2555875" cy="460375"/>
        </p:xfrm>
        <a:graphic>
          <a:graphicData uri="http://schemas.openxmlformats.org/presentationml/2006/ole">
            <mc:AlternateContent xmlns:mc="http://schemas.openxmlformats.org/markup-compatibility/2006">
              <mc:Choice xmlns:v="urn:schemas-microsoft-com:vml" Requires="v">
                <p:oleObj spid="_x0000_s214756" name="Equation" r:id="rId13" imgW="1320480" imgH="241200" progId="Equation.DSMT4">
                  <p:embed/>
                </p:oleObj>
              </mc:Choice>
              <mc:Fallback>
                <p:oleObj name="Equation" r:id="rId13" imgW="1320480" imgH="241200" progId="Equation.DSMT4">
                  <p:embed/>
                  <p:pic>
                    <p:nvPicPr>
                      <p:cNvPr id="0" name=""/>
                      <p:cNvPicPr>
                        <a:picLocks noChangeAspect="1" noChangeArrowheads="1"/>
                      </p:cNvPicPr>
                      <p:nvPr/>
                    </p:nvPicPr>
                    <p:blipFill>
                      <a:blip r:embed="rId14"/>
                      <a:srcRect/>
                      <a:stretch>
                        <a:fillRect/>
                      </a:stretch>
                    </p:blipFill>
                    <p:spPr bwMode="auto">
                      <a:xfrm>
                        <a:off x="3710435" y="2084417"/>
                        <a:ext cx="2555875" cy="460375"/>
                      </a:xfrm>
                      <a:prstGeom prst="rect">
                        <a:avLst/>
                      </a:prstGeom>
                      <a:noFill/>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508811425"/>
              </p:ext>
            </p:extLst>
          </p:nvPr>
        </p:nvGraphicFramePr>
        <p:xfrm>
          <a:off x="3259041" y="2978859"/>
          <a:ext cx="811213" cy="436563"/>
        </p:xfrm>
        <a:graphic>
          <a:graphicData uri="http://schemas.openxmlformats.org/presentationml/2006/ole">
            <mc:AlternateContent xmlns:mc="http://schemas.openxmlformats.org/markup-compatibility/2006">
              <mc:Choice xmlns:v="urn:schemas-microsoft-com:vml" Requires="v">
                <p:oleObj spid="_x0000_s214757" name="Equation" r:id="rId15" imgW="419040" imgH="228600" progId="Equation.DSMT4">
                  <p:embed/>
                </p:oleObj>
              </mc:Choice>
              <mc:Fallback>
                <p:oleObj name="Equation" r:id="rId15" imgW="419040" imgH="228600" progId="Equation.DSMT4">
                  <p:embed/>
                  <p:pic>
                    <p:nvPicPr>
                      <p:cNvPr id="0" name=""/>
                      <p:cNvPicPr>
                        <a:picLocks noChangeAspect="1" noChangeArrowheads="1"/>
                      </p:cNvPicPr>
                      <p:nvPr/>
                    </p:nvPicPr>
                    <p:blipFill>
                      <a:blip r:embed="rId16"/>
                      <a:srcRect/>
                      <a:stretch>
                        <a:fillRect/>
                      </a:stretch>
                    </p:blipFill>
                    <p:spPr bwMode="auto">
                      <a:xfrm>
                        <a:off x="3259041" y="2978859"/>
                        <a:ext cx="811213" cy="436563"/>
                      </a:xfrm>
                      <a:prstGeom prst="rect">
                        <a:avLst/>
                      </a:prstGeom>
                      <a:noFill/>
                    </p:spPr>
                  </p:pic>
                </p:oleObj>
              </mc:Fallback>
            </mc:AlternateContent>
          </a:graphicData>
        </a:graphic>
      </p:graphicFrame>
      <p:sp>
        <p:nvSpPr>
          <p:cNvPr id="61" name="文本框 60">
            <a:extLst>
              <a:ext uri="{FF2B5EF4-FFF2-40B4-BE49-F238E27FC236}">
                <a16:creationId xmlns:a16="http://schemas.microsoft.com/office/drawing/2014/main" id="{B8B16657-9E0F-49B9-BAD5-10C1888F1BD9}"/>
              </a:ext>
            </a:extLst>
          </p:cNvPr>
          <p:cNvSpPr txBox="1"/>
          <p:nvPr/>
        </p:nvSpPr>
        <p:spPr>
          <a:xfrm>
            <a:off x="381221" y="4281565"/>
            <a:ext cx="11514609" cy="707886"/>
          </a:xfrm>
          <a:prstGeom prst="rect">
            <a:avLst/>
          </a:prstGeom>
          <a:solidFill>
            <a:srgbClr val="002060"/>
          </a:solidFill>
        </p:spPr>
        <p:txBody>
          <a:bodyPr wrap="square" rtlCol="0">
            <a:spAutoFit/>
          </a:bodyPr>
          <a:lstStyle/>
          <a:p>
            <a:pPr algn="just"/>
            <a:r>
              <a:rPr lang="en-US" altLang="zh-CN" sz="2000" b="1" dirty="0">
                <a:solidFill>
                  <a:srgbClr val="FFFF00"/>
                </a:solidFill>
              </a:rPr>
              <a:t>With the kernel function, we do not need to explicitly define the mapping function and the high-dimensional space!</a:t>
            </a:r>
          </a:p>
        </p:txBody>
      </p:sp>
    </p:spTree>
    <p:extLst>
      <p:ext uri="{BB962C8B-B14F-4D97-AF65-F5344CB8AC3E}">
        <p14:creationId xmlns:p14="http://schemas.microsoft.com/office/powerpoint/2010/main" val="1188671802"/>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1064501" cy="838200"/>
          </a:xfrm>
        </p:spPr>
        <p:txBody>
          <a:bodyPr/>
          <a:lstStyle/>
          <a:p>
            <a:r>
              <a:rPr lang="en-US" altLang="zh-CN" sz="3000" dirty="0">
                <a:ea typeface="楷体" panose="02010609060101010101" pitchFamily="49" charset="-122"/>
                <a:cs typeface="Calibri" panose="020F0502020204030204" pitchFamily="34" charset="0"/>
              </a:rPr>
              <a:t>Kernel function</a:t>
            </a:r>
            <a:endParaRPr lang="zh-CN" altLang="en-US" sz="3000" dirty="0">
              <a:ea typeface="楷体" panose="02010609060101010101" pitchFamily="49" charset="-122"/>
              <a:cs typeface="Calibri" panose="020F0502020204030204" pitchFamily="34" charset="0"/>
            </a:endParaRPr>
          </a:p>
        </p:txBody>
      </p:sp>
      <p:sp>
        <p:nvSpPr>
          <p:cNvPr id="58" name="Rectangle 3">
            <a:extLst>
              <a:ext uri="{FF2B5EF4-FFF2-40B4-BE49-F238E27FC236}">
                <a16:creationId xmlns:a16="http://schemas.microsoft.com/office/drawing/2014/main" id="{E49E3899-538B-46FB-9F83-2DA55213E558}"/>
              </a:ext>
            </a:extLst>
          </p:cNvPr>
          <p:cNvSpPr txBox="1">
            <a:spLocks noChangeArrowheads="1"/>
          </p:cNvSpPr>
          <p:nvPr/>
        </p:nvSpPr>
        <p:spPr bwMode="auto">
          <a:xfrm>
            <a:off x="367255" y="892437"/>
            <a:ext cx="11463963" cy="109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It needs to be noted that for a given kernel function </a:t>
            </a:r>
            <a:r>
              <a:rPr lang="en-US" altLang="zh-CN" sz="2400" i="1" dirty="0">
                <a:latin typeface="Times New Roman" panose="02020603050405020304" pitchFamily="18" charset="0"/>
                <a:ea typeface="ＭＳ Ｐゴシック" panose="020B0600070205080204" pitchFamily="34" charset="-128"/>
                <a:cs typeface="Times New Roman" panose="02020603050405020304" pitchFamily="18" charset="0"/>
              </a:rPr>
              <a:t>K</a:t>
            </a:r>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 the associated high-dimensional space       and the mapping function       are not unique </a:t>
            </a:r>
          </a:p>
        </p:txBody>
      </p:sp>
      <p:graphicFrame>
        <p:nvGraphicFramePr>
          <p:cNvPr id="59" name="对象 58"/>
          <p:cNvGraphicFramePr>
            <a:graphicFrameLocks noChangeAspect="1"/>
          </p:cNvGraphicFramePr>
          <p:nvPr>
            <p:extLst>
              <p:ext uri="{D42A27DB-BD31-4B8C-83A1-F6EECF244321}">
                <p14:modId xmlns:p14="http://schemas.microsoft.com/office/powerpoint/2010/main" val="3397961811"/>
              </p:ext>
            </p:extLst>
          </p:nvPr>
        </p:nvGraphicFramePr>
        <p:xfrm>
          <a:off x="3518910" y="1345978"/>
          <a:ext cx="393700" cy="339725"/>
        </p:xfrm>
        <a:graphic>
          <a:graphicData uri="http://schemas.openxmlformats.org/presentationml/2006/ole">
            <mc:AlternateContent xmlns:mc="http://schemas.openxmlformats.org/markup-compatibility/2006">
              <mc:Choice xmlns:v="urn:schemas-microsoft-com:vml" Requires="v">
                <p:oleObj spid="_x0000_s227864" name="Equation" r:id="rId3" imgW="203040" imgH="177480" progId="Equation.DSMT4">
                  <p:embed/>
                </p:oleObj>
              </mc:Choice>
              <mc:Fallback>
                <p:oleObj name="Equation" r:id="rId3" imgW="203040" imgH="177480" progId="Equation.DSMT4">
                  <p:embed/>
                  <p:pic>
                    <p:nvPicPr>
                      <p:cNvPr id="0" name=""/>
                      <p:cNvPicPr>
                        <a:picLocks noChangeAspect="1" noChangeArrowheads="1"/>
                      </p:cNvPicPr>
                      <p:nvPr/>
                    </p:nvPicPr>
                    <p:blipFill>
                      <a:blip r:embed="rId4"/>
                      <a:srcRect/>
                      <a:stretch>
                        <a:fillRect/>
                      </a:stretch>
                    </p:blipFill>
                    <p:spPr bwMode="auto">
                      <a:xfrm>
                        <a:off x="3518910" y="1345978"/>
                        <a:ext cx="393700" cy="339725"/>
                      </a:xfrm>
                      <a:prstGeom prst="rect">
                        <a:avLst/>
                      </a:prstGeom>
                      <a:noFill/>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1268971638"/>
              </p:ext>
            </p:extLst>
          </p:nvPr>
        </p:nvGraphicFramePr>
        <p:xfrm>
          <a:off x="7252830" y="1338422"/>
          <a:ext cx="244475" cy="387350"/>
        </p:xfrm>
        <a:graphic>
          <a:graphicData uri="http://schemas.openxmlformats.org/presentationml/2006/ole">
            <mc:AlternateContent xmlns:mc="http://schemas.openxmlformats.org/markup-compatibility/2006">
              <mc:Choice xmlns:v="urn:schemas-microsoft-com:vml" Requires="v">
                <p:oleObj spid="_x0000_s227865" name="Equation" r:id="rId5" imgW="126720" imgH="203040" progId="Equation.DSMT4">
                  <p:embed/>
                </p:oleObj>
              </mc:Choice>
              <mc:Fallback>
                <p:oleObj name="Equation" r:id="rId5" imgW="126720" imgH="203040" progId="Equation.DSMT4">
                  <p:embed/>
                  <p:pic>
                    <p:nvPicPr>
                      <p:cNvPr id="0" name=""/>
                      <p:cNvPicPr>
                        <a:picLocks noChangeAspect="1" noChangeArrowheads="1"/>
                      </p:cNvPicPr>
                      <p:nvPr/>
                    </p:nvPicPr>
                    <p:blipFill>
                      <a:blip r:embed="rId6"/>
                      <a:srcRect/>
                      <a:stretch>
                        <a:fillRect/>
                      </a:stretch>
                    </p:blipFill>
                    <p:spPr bwMode="auto">
                      <a:xfrm>
                        <a:off x="7252830" y="1338422"/>
                        <a:ext cx="244475" cy="387350"/>
                      </a:xfrm>
                      <a:prstGeom prst="rect">
                        <a:avLst/>
                      </a:prstGeom>
                      <a:noFill/>
                    </p:spPr>
                  </p:pic>
                </p:oleObj>
              </mc:Fallback>
            </mc:AlternateContent>
          </a:graphicData>
        </a:graphic>
      </p:graphicFrame>
      <p:sp>
        <p:nvSpPr>
          <p:cNvPr id="16" name="文本框 15">
            <a:extLst>
              <a:ext uri="{FF2B5EF4-FFF2-40B4-BE49-F238E27FC236}">
                <a16:creationId xmlns:a16="http://schemas.microsoft.com/office/drawing/2014/main" id="{BB0FD48A-413C-4AC9-AF82-04CEFDB597AB}"/>
              </a:ext>
            </a:extLst>
          </p:cNvPr>
          <p:cNvSpPr txBox="1"/>
          <p:nvPr/>
        </p:nvSpPr>
        <p:spPr>
          <a:xfrm>
            <a:off x="609866" y="1886448"/>
            <a:ext cx="10605530" cy="830997"/>
          </a:xfrm>
          <a:prstGeom prst="rect">
            <a:avLst/>
          </a:prstGeom>
          <a:noFill/>
        </p:spPr>
        <p:txBody>
          <a:bodyPr wrap="square" rtlCol="0">
            <a:spAutoFit/>
          </a:bodyPr>
          <a:lstStyle/>
          <a:p>
            <a:pPr algn="just"/>
            <a:r>
              <a:rPr lang="en-US" altLang="zh-CN" dirty="0"/>
              <a:t>Example. </a:t>
            </a:r>
          </a:p>
          <a:p>
            <a:pPr algn="just"/>
            <a:r>
              <a:rPr lang="en-US" altLang="zh-CN" dirty="0"/>
              <a:t>     Suppose the original feature space is      . The kernel function is </a:t>
            </a:r>
            <a:endParaRPr lang="zh-CN" altLang="en-US" dirty="0"/>
          </a:p>
        </p:txBody>
      </p:sp>
      <p:graphicFrame>
        <p:nvGraphicFramePr>
          <p:cNvPr id="19" name="对象 18">
            <a:extLst>
              <a:ext uri="{FF2B5EF4-FFF2-40B4-BE49-F238E27FC236}">
                <a16:creationId xmlns:a16="http://schemas.microsoft.com/office/drawing/2014/main" id="{0549068A-1095-4F0B-887C-677D21C502F1}"/>
              </a:ext>
            </a:extLst>
          </p:cNvPr>
          <p:cNvGraphicFramePr>
            <a:graphicFrameLocks noChangeAspect="1"/>
          </p:cNvGraphicFramePr>
          <p:nvPr>
            <p:extLst>
              <p:ext uri="{D42A27DB-BD31-4B8C-83A1-F6EECF244321}">
                <p14:modId xmlns:p14="http://schemas.microsoft.com/office/powerpoint/2010/main" val="158092998"/>
              </p:ext>
            </p:extLst>
          </p:nvPr>
        </p:nvGraphicFramePr>
        <p:xfrm>
          <a:off x="5640439" y="2275152"/>
          <a:ext cx="403840" cy="369853"/>
        </p:xfrm>
        <a:graphic>
          <a:graphicData uri="http://schemas.openxmlformats.org/presentationml/2006/ole">
            <mc:AlternateContent xmlns:mc="http://schemas.openxmlformats.org/markup-compatibility/2006">
              <mc:Choice xmlns:v="urn:schemas-microsoft-com:vml" Requires="v">
                <p:oleObj spid="_x0000_s227866" name="Equation" r:id="rId7" imgW="215640" imgH="190440" progId="Equation.DSMT4">
                  <p:embed/>
                </p:oleObj>
              </mc:Choice>
              <mc:Fallback>
                <p:oleObj name="Equation" r:id="rId7" imgW="215640" imgH="190440" progId="Equation.DSMT4">
                  <p:embed/>
                  <p:pic>
                    <p:nvPicPr>
                      <p:cNvPr id="0" name=""/>
                      <p:cNvPicPr>
                        <a:picLocks noChangeAspect="1" noChangeArrowheads="1"/>
                      </p:cNvPicPr>
                      <p:nvPr/>
                    </p:nvPicPr>
                    <p:blipFill>
                      <a:blip r:embed="rId8"/>
                      <a:srcRect/>
                      <a:stretch>
                        <a:fillRect/>
                      </a:stretch>
                    </p:blipFill>
                    <p:spPr bwMode="auto">
                      <a:xfrm>
                        <a:off x="5640439" y="2275152"/>
                        <a:ext cx="403840" cy="369853"/>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246548F8-A258-408B-9B22-76632B682D73}"/>
              </a:ext>
            </a:extLst>
          </p:cNvPr>
          <p:cNvGraphicFramePr>
            <a:graphicFrameLocks noChangeAspect="1"/>
          </p:cNvGraphicFramePr>
          <p:nvPr>
            <p:extLst>
              <p:ext uri="{D42A27DB-BD31-4B8C-83A1-F6EECF244321}">
                <p14:modId xmlns:p14="http://schemas.microsoft.com/office/powerpoint/2010/main" val="3462341053"/>
              </p:ext>
            </p:extLst>
          </p:nvPr>
        </p:nvGraphicFramePr>
        <p:xfrm>
          <a:off x="3715760" y="2939656"/>
          <a:ext cx="4364971" cy="450678"/>
        </p:xfrm>
        <a:graphic>
          <a:graphicData uri="http://schemas.openxmlformats.org/presentationml/2006/ole">
            <mc:AlternateContent xmlns:mc="http://schemas.openxmlformats.org/markup-compatibility/2006">
              <mc:Choice xmlns:v="urn:schemas-microsoft-com:vml" Requires="v">
                <p:oleObj spid="_x0000_s227867" name="Equation" r:id="rId9" imgW="2577960" imgH="241200" progId="Equation.DSMT4">
                  <p:embed/>
                </p:oleObj>
              </mc:Choice>
              <mc:Fallback>
                <p:oleObj name="Equation" r:id="rId9" imgW="2577960" imgH="241200" progId="Equation.DSMT4">
                  <p:embed/>
                  <p:pic>
                    <p:nvPicPr>
                      <p:cNvPr id="0" name=""/>
                      <p:cNvPicPr>
                        <a:picLocks noChangeAspect="1" noChangeArrowheads="1"/>
                      </p:cNvPicPr>
                      <p:nvPr/>
                    </p:nvPicPr>
                    <p:blipFill>
                      <a:blip r:embed="rId10"/>
                      <a:srcRect/>
                      <a:stretch>
                        <a:fillRect/>
                      </a:stretch>
                    </p:blipFill>
                    <p:spPr bwMode="auto">
                      <a:xfrm>
                        <a:off x="3715760" y="2939656"/>
                        <a:ext cx="4364971" cy="450678"/>
                      </a:xfrm>
                      <a:prstGeom prst="rect">
                        <a:avLst/>
                      </a:prstGeom>
                      <a:noFill/>
                    </p:spPr>
                  </p:pic>
                </p:oleObj>
              </mc:Fallback>
            </mc:AlternateContent>
          </a:graphicData>
        </a:graphic>
      </p:graphicFrame>
      <p:grpSp>
        <p:nvGrpSpPr>
          <p:cNvPr id="2" name="组合 1">
            <a:extLst>
              <a:ext uri="{FF2B5EF4-FFF2-40B4-BE49-F238E27FC236}">
                <a16:creationId xmlns:a16="http://schemas.microsoft.com/office/drawing/2014/main" id="{3C084FAB-8C8A-4838-AA06-B928F650289E}"/>
              </a:ext>
            </a:extLst>
          </p:cNvPr>
          <p:cNvGrpSpPr/>
          <p:nvPr/>
        </p:nvGrpSpPr>
        <p:grpSpPr>
          <a:xfrm>
            <a:off x="1869485" y="3649047"/>
            <a:ext cx="5415064" cy="499796"/>
            <a:chOff x="1869485" y="3649047"/>
            <a:chExt cx="5415064" cy="499796"/>
          </a:xfrm>
        </p:grpSpPr>
        <p:graphicFrame>
          <p:nvGraphicFramePr>
            <p:cNvPr id="18" name="对象 17">
              <a:extLst>
                <a:ext uri="{FF2B5EF4-FFF2-40B4-BE49-F238E27FC236}">
                  <a16:creationId xmlns:a16="http://schemas.microsoft.com/office/drawing/2014/main" id="{246548F8-A258-408B-9B22-76632B682D73}"/>
                </a:ext>
              </a:extLst>
            </p:cNvPr>
            <p:cNvGraphicFramePr>
              <a:graphicFrameLocks noChangeAspect="1"/>
            </p:cNvGraphicFramePr>
            <p:nvPr>
              <p:extLst>
                <p:ext uri="{D42A27DB-BD31-4B8C-83A1-F6EECF244321}">
                  <p14:modId xmlns:p14="http://schemas.microsoft.com/office/powerpoint/2010/main" val="3134425005"/>
                </p:ext>
              </p:extLst>
            </p:nvPr>
          </p:nvGraphicFramePr>
          <p:xfrm>
            <a:off x="5298587" y="3683706"/>
            <a:ext cx="1985962" cy="465137"/>
          </p:xfrm>
          <a:graphic>
            <a:graphicData uri="http://schemas.openxmlformats.org/presentationml/2006/ole">
              <mc:AlternateContent xmlns:mc="http://schemas.openxmlformats.org/markup-compatibility/2006">
                <mc:Choice xmlns:v="urn:schemas-microsoft-com:vml" Requires="v">
                  <p:oleObj spid="_x0000_s227868" name="Equation" r:id="rId11" imgW="1434960" imgH="304560" progId="Equation.DSMT4">
                    <p:embed/>
                  </p:oleObj>
                </mc:Choice>
                <mc:Fallback>
                  <p:oleObj name="Equation" r:id="rId11" imgW="1434960" imgH="304560" progId="Equation.DSMT4">
                    <p:embed/>
                    <p:pic>
                      <p:nvPicPr>
                        <p:cNvPr id="0" name=""/>
                        <p:cNvPicPr>
                          <a:picLocks noChangeAspect="1" noChangeArrowheads="1"/>
                        </p:cNvPicPr>
                        <p:nvPr/>
                      </p:nvPicPr>
                      <p:blipFill>
                        <a:blip r:embed="rId12"/>
                        <a:srcRect/>
                        <a:stretch>
                          <a:fillRect/>
                        </a:stretch>
                      </p:blipFill>
                      <p:spPr bwMode="auto">
                        <a:xfrm>
                          <a:off x="5298587" y="3683706"/>
                          <a:ext cx="1985962" cy="465137"/>
                        </a:xfrm>
                        <a:prstGeom prst="rect">
                          <a:avLst/>
                        </a:prstGeom>
                        <a:noFill/>
                      </p:spPr>
                    </p:pic>
                  </p:oleObj>
                </mc:Fallback>
              </mc:AlternateContent>
            </a:graphicData>
          </a:graphic>
        </p:graphicFrame>
        <p:sp>
          <p:nvSpPr>
            <p:cNvPr id="21" name="文本框 20">
              <a:extLst>
                <a:ext uri="{FF2B5EF4-FFF2-40B4-BE49-F238E27FC236}">
                  <a16:creationId xmlns:a16="http://schemas.microsoft.com/office/drawing/2014/main" id="{BB0FD48A-413C-4AC9-AF82-04CEFDB597AB}"/>
                </a:ext>
              </a:extLst>
            </p:cNvPr>
            <p:cNvSpPr txBox="1"/>
            <p:nvPr/>
          </p:nvSpPr>
          <p:spPr>
            <a:xfrm>
              <a:off x="2163027" y="3649047"/>
              <a:ext cx="3743251" cy="461665"/>
            </a:xfrm>
            <a:prstGeom prst="rect">
              <a:avLst/>
            </a:prstGeom>
            <a:noFill/>
          </p:spPr>
          <p:txBody>
            <a:bodyPr wrap="square" rtlCol="0">
              <a:spAutoFit/>
            </a:bodyPr>
            <a:lstStyle/>
            <a:p>
              <a:pPr algn="just"/>
              <a:r>
                <a:rPr lang="en-US" altLang="zh-CN" dirty="0"/>
                <a:t>can be      and      can be </a:t>
              </a:r>
              <a:endParaRPr lang="zh-CN" altLang="en-US" dirty="0"/>
            </a:p>
          </p:txBody>
        </p:sp>
        <p:graphicFrame>
          <p:nvGraphicFramePr>
            <p:cNvPr id="22" name="对象 21">
              <a:extLst>
                <a:ext uri="{FF2B5EF4-FFF2-40B4-BE49-F238E27FC236}">
                  <a16:creationId xmlns:a16="http://schemas.microsoft.com/office/drawing/2014/main" id="{0549068A-1095-4F0B-887C-677D21C502F1}"/>
                </a:ext>
              </a:extLst>
            </p:cNvPr>
            <p:cNvGraphicFramePr>
              <a:graphicFrameLocks noChangeAspect="1"/>
            </p:cNvGraphicFramePr>
            <p:nvPr>
              <p:extLst>
                <p:ext uri="{D42A27DB-BD31-4B8C-83A1-F6EECF244321}">
                  <p14:modId xmlns:p14="http://schemas.microsoft.com/office/powerpoint/2010/main" val="2114491442"/>
                </p:ext>
              </p:extLst>
            </p:nvPr>
          </p:nvGraphicFramePr>
          <p:xfrm>
            <a:off x="3157181" y="3734716"/>
            <a:ext cx="301625" cy="293687"/>
          </p:xfrm>
          <a:graphic>
            <a:graphicData uri="http://schemas.openxmlformats.org/presentationml/2006/ole">
              <mc:AlternateContent xmlns:mc="http://schemas.openxmlformats.org/markup-compatibility/2006">
                <mc:Choice xmlns:v="urn:schemas-microsoft-com:vml" Requires="v">
                  <p:oleObj spid="_x0000_s227869" name="Equation" r:id="rId13" imgW="203040" imgH="190440" progId="Equation.DSMT4">
                    <p:embed/>
                  </p:oleObj>
                </mc:Choice>
                <mc:Fallback>
                  <p:oleObj name="Equation" r:id="rId13" imgW="203040" imgH="190440" progId="Equation.DSMT4">
                    <p:embed/>
                    <p:pic>
                      <p:nvPicPr>
                        <p:cNvPr id="0" name=""/>
                        <p:cNvPicPr>
                          <a:picLocks noChangeAspect="1" noChangeArrowheads="1"/>
                        </p:cNvPicPr>
                        <p:nvPr/>
                      </p:nvPicPr>
                      <p:blipFill>
                        <a:blip r:embed="rId14"/>
                        <a:srcRect/>
                        <a:stretch>
                          <a:fillRect/>
                        </a:stretch>
                      </p:blipFill>
                      <p:spPr bwMode="auto">
                        <a:xfrm>
                          <a:off x="3157181" y="3734716"/>
                          <a:ext cx="301625" cy="293687"/>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915755874"/>
                </p:ext>
              </p:extLst>
            </p:nvPr>
          </p:nvGraphicFramePr>
          <p:xfrm>
            <a:off x="1869485" y="3727991"/>
            <a:ext cx="393700" cy="339725"/>
          </p:xfrm>
          <a:graphic>
            <a:graphicData uri="http://schemas.openxmlformats.org/presentationml/2006/ole">
              <mc:AlternateContent xmlns:mc="http://schemas.openxmlformats.org/markup-compatibility/2006">
                <mc:Choice xmlns:v="urn:schemas-microsoft-com:vml" Requires="v">
                  <p:oleObj spid="_x0000_s227870" name="Equation" r:id="rId15" imgW="203040" imgH="177480" progId="Equation.DSMT4">
                    <p:embed/>
                  </p:oleObj>
                </mc:Choice>
                <mc:Fallback>
                  <p:oleObj name="Equation" r:id="rId15" imgW="203040" imgH="177480" progId="Equation.DSMT4">
                    <p:embed/>
                    <p:pic>
                      <p:nvPicPr>
                        <p:cNvPr id="0" name=""/>
                        <p:cNvPicPr>
                          <a:picLocks noChangeAspect="1" noChangeArrowheads="1"/>
                        </p:cNvPicPr>
                        <p:nvPr/>
                      </p:nvPicPr>
                      <p:blipFill>
                        <a:blip r:embed="rId4"/>
                        <a:srcRect/>
                        <a:stretch>
                          <a:fillRect/>
                        </a:stretch>
                      </p:blipFill>
                      <p:spPr bwMode="auto">
                        <a:xfrm>
                          <a:off x="1869485" y="3727991"/>
                          <a:ext cx="393700" cy="339725"/>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0549068A-1095-4F0B-887C-677D21C502F1}"/>
                </a:ext>
              </a:extLst>
            </p:cNvPr>
            <p:cNvGraphicFramePr>
              <a:graphicFrameLocks noChangeAspect="1"/>
            </p:cNvGraphicFramePr>
            <p:nvPr>
              <p:extLst>
                <p:ext uri="{D42A27DB-BD31-4B8C-83A1-F6EECF244321}">
                  <p14:modId xmlns:p14="http://schemas.microsoft.com/office/powerpoint/2010/main" val="872341247"/>
                </p:ext>
              </p:extLst>
            </p:nvPr>
          </p:nvGraphicFramePr>
          <p:xfrm>
            <a:off x="4061251" y="3725561"/>
            <a:ext cx="230123" cy="380962"/>
          </p:xfrm>
          <a:graphic>
            <a:graphicData uri="http://schemas.openxmlformats.org/presentationml/2006/ole">
              <mc:AlternateContent xmlns:mc="http://schemas.openxmlformats.org/markup-compatibility/2006">
                <mc:Choice xmlns:v="urn:schemas-microsoft-com:vml" Requires="v">
                  <p:oleObj spid="_x0000_s227871" name="Equation" r:id="rId16" imgW="126720" imgH="203040" progId="Equation.DSMT4">
                    <p:embed/>
                  </p:oleObj>
                </mc:Choice>
                <mc:Fallback>
                  <p:oleObj name="Equation" r:id="rId16" imgW="126720" imgH="203040" progId="Equation.DSMT4">
                    <p:embed/>
                    <p:pic>
                      <p:nvPicPr>
                        <p:cNvPr id="0" name=""/>
                        <p:cNvPicPr>
                          <a:picLocks noChangeAspect="1" noChangeArrowheads="1"/>
                        </p:cNvPicPr>
                        <p:nvPr/>
                      </p:nvPicPr>
                      <p:blipFill>
                        <a:blip r:embed="rId17"/>
                        <a:srcRect/>
                        <a:stretch>
                          <a:fillRect/>
                        </a:stretch>
                      </p:blipFill>
                      <p:spPr bwMode="auto">
                        <a:xfrm>
                          <a:off x="4061251" y="3725561"/>
                          <a:ext cx="230123" cy="380962"/>
                        </a:xfrm>
                        <a:prstGeom prst="rect">
                          <a:avLst/>
                        </a:prstGeom>
                        <a:noFill/>
                      </p:spPr>
                    </p:pic>
                  </p:oleObj>
                </mc:Fallback>
              </mc:AlternateContent>
            </a:graphicData>
          </a:graphic>
        </p:graphicFrame>
      </p:grpSp>
      <p:grpSp>
        <p:nvGrpSpPr>
          <p:cNvPr id="4" name="组合 3">
            <a:extLst>
              <a:ext uri="{FF2B5EF4-FFF2-40B4-BE49-F238E27FC236}">
                <a16:creationId xmlns:a16="http://schemas.microsoft.com/office/drawing/2014/main" id="{B591A955-7F4E-4E94-A080-B368518D75F5}"/>
              </a:ext>
            </a:extLst>
          </p:cNvPr>
          <p:cNvGrpSpPr/>
          <p:nvPr/>
        </p:nvGrpSpPr>
        <p:grpSpPr>
          <a:xfrm>
            <a:off x="1872592" y="4114371"/>
            <a:ext cx="7022434" cy="740777"/>
            <a:chOff x="1872592" y="4114371"/>
            <a:chExt cx="7022434" cy="740777"/>
          </a:xfrm>
        </p:grpSpPr>
        <p:sp>
          <p:nvSpPr>
            <p:cNvPr id="26" name="文本框 25">
              <a:extLst>
                <a:ext uri="{FF2B5EF4-FFF2-40B4-BE49-F238E27FC236}">
                  <a16:creationId xmlns:a16="http://schemas.microsoft.com/office/drawing/2014/main" id="{BB0FD48A-413C-4AC9-AF82-04CEFDB597AB}"/>
                </a:ext>
              </a:extLst>
            </p:cNvPr>
            <p:cNvSpPr txBox="1"/>
            <p:nvPr/>
          </p:nvSpPr>
          <p:spPr>
            <a:xfrm>
              <a:off x="2166134" y="4230655"/>
              <a:ext cx="3572193" cy="461665"/>
            </a:xfrm>
            <a:prstGeom prst="rect">
              <a:avLst/>
            </a:prstGeom>
            <a:noFill/>
          </p:spPr>
          <p:txBody>
            <a:bodyPr wrap="square" rtlCol="0">
              <a:spAutoFit/>
            </a:bodyPr>
            <a:lstStyle/>
            <a:p>
              <a:pPr algn="just"/>
              <a:r>
                <a:rPr lang="en-US" altLang="zh-CN" dirty="0"/>
                <a:t>can be      and      can be </a:t>
              </a:r>
              <a:endParaRPr lang="zh-CN" altLang="en-US" dirty="0"/>
            </a:p>
          </p:txBody>
        </p:sp>
        <p:graphicFrame>
          <p:nvGraphicFramePr>
            <p:cNvPr id="27" name="对象 26">
              <a:extLst>
                <a:ext uri="{FF2B5EF4-FFF2-40B4-BE49-F238E27FC236}">
                  <a16:creationId xmlns:a16="http://schemas.microsoft.com/office/drawing/2014/main" id="{0549068A-1095-4F0B-887C-677D21C502F1}"/>
                </a:ext>
              </a:extLst>
            </p:cNvPr>
            <p:cNvGraphicFramePr>
              <a:graphicFrameLocks noChangeAspect="1"/>
            </p:cNvGraphicFramePr>
            <p:nvPr>
              <p:extLst>
                <p:ext uri="{D42A27DB-BD31-4B8C-83A1-F6EECF244321}">
                  <p14:modId xmlns:p14="http://schemas.microsoft.com/office/powerpoint/2010/main" val="4103225139"/>
                </p:ext>
              </p:extLst>
            </p:nvPr>
          </p:nvGraphicFramePr>
          <p:xfrm>
            <a:off x="3160288" y="4316324"/>
            <a:ext cx="301625" cy="293687"/>
          </p:xfrm>
          <a:graphic>
            <a:graphicData uri="http://schemas.openxmlformats.org/presentationml/2006/ole">
              <mc:AlternateContent xmlns:mc="http://schemas.openxmlformats.org/markup-compatibility/2006">
                <mc:Choice xmlns:v="urn:schemas-microsoft-com:vml" Requires="v">
                  <p:oleObj spid="_x0000_s227872" name="Equation" r:id="rId18" imgW="203040" imgH="190440" progId="Equation.DSMT4">
                    <p:embed/>
                  </p:oleObj>
                </mc:Choice>
                <mc:Fallback>
                  <p:oleObj name="Equation" r:id="rId18" imgW="203040" imgH="190440" progId="Equation.DSMT4">
                    <p:embed/>
                    <p:pic>
                      <p:nvPicPr>
                        <p:cNvPr id="0" name=""/>
                        <p:cNvPicPr>
                          <a:picLocks noChangeAspect="1" noChangeArrowheads="1"/>
                        </p:cNvPicPr>
                        <p:nvPr/>
                      </p:nvPicPr>
                      <p:blipFill>
                        <a:blip r:embed="rId14"/>
                        <a:srcRect/>
                        <a:stretch>
                          <a:fillRect/>
                        </a:stretch>
                      </p:blipFill>
                      <p:spPr bwMode="auto">
                        <a:xfrm>
                          <a:off x="3160288" y="4316324"/>
                          <a:ext cx="301625" cy="293687"/>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482106656"/>
                </p:ext>
              </p:extLst>
            </p:nvPr>
          </p:nvGraphicFramePr>
          <p:xfrm>
            <a:off x="1872592" y="4309599"/>
            <a:ext cx="393700" cy="339725"/>
          </p:xfrm>
          <a:graphic>
            <a:graphicData uri="http://schemas.openxmlformats.org/presentationml/2006/ole">
              <mc:AlternateContent xmlns:mc="http://schemas.openxmlformats.org/markup-compatibility/2006">
                <mc:Choice xmlns:v="urn:schemas-microsoft-com:vml" Requires="v">
                  <p:oleObj spid="_x0000_s227873" name="Equation" r:id="rId19" imgW="203040" imgH="177480" progId="Equation.DSMT4">
                    <p:embed/>
                  </p:oleObj>
                </mc:Choice>
                <mc:Fallback>
                  <p:oleObj name="Equation" r:id="rId19" imgW="203040" imgH="177480" progId="Equation.DSMT4">
                    <p:embed/>
                    <p:pic>
                      <p:nvPicPr>
                        <p:cNvPr id="0" name=""/>
                        <p:cNvPicPr>
                          <a:picLocks noChangeAspect="1" noChangeArrowheads="1"/>
                        </p:cNvPicPr>
                        <p:nvPr/>
                      </p:nvPicPr>
                      <p:blipFill>
                        <a:blip r:embed="rId4"/>
                        <a:srcRect/>
                        <a:stretch>
                          <a:fillRect/>
                        </a:stretch>
                      </p:blipFill>
                      <p:spPr bwMode="auto">
                        <a:xfrm>
                          <a:off x="1872592" y="4309599"/>
                          <a:ext cx="393700" cy="339725"/>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id="{0549068A-1095-4F0B-887C-677D21C502F1}"/>
                </a:ext>
              </a:extLst>
            </p:cNvPr>
            <p:cNvGraphicFramePr>
              <a:graphicFrameLocks noChangeAspect="1"/>
            </p:cNvGraphicFramePr>
            <p:nvPr>
              <p:extLst>
                <p:ext uri="{D42A27DB-BD31-4B8C-83A1-F6EECF244321}">
                  <p14:modId xmlns:p14="http://schemas.microsoft.com/office/powerpoint/2010/main" val="181377566"/>
                </p:ext>
              </p:extLst>
            </p:nvPr>
          </p:nvGraphicFramePr>
          <p:xfrm>
            <a:off x="4045693" y="4297838"/>
            <a:ext cx="227017" cy="375820"/>
          </p:xfrm>
          <a:graphic>
            <a:graphicData uri="http://schemas.openxmlformats.org/presentationml/2006/ole">
              <mc:AlternateContent xmlns:mc="http://schemas.openxmlformats.org/markup-compatibility/2006">
                <mc:Choice xmlns:v="urn:schemas-microsoft-com:vml" Requires="v">
                  <p:oleObj spid="_x0000_s227874" name="Equation" r:id="rId20" imgW="126720" imgH="203040" progId="Equation.DSMT4">
                    <p:embed/>
                  </p:oleObj>
                </mc:Choice>
                <mc:Fallback>
                  <p:oleObj name="Equation" r:id="rId20" imgW="126720" imgH="203040" progId="Equation.DSMT4">
                    <p:embed/>
                    <p:pic>
                      <p:nvPicPr>
                        <p:cNvPr id="0" name=""/>
                        <p:cNvPicPr>
                          <a:picLocks noChangeAspect="1" noChangeArrowheads="1"/>
                        </p:cNvPicPr>
                        <p:nvPr/>
                      </p:nvPicPr>
                      <p:blipFill>
                        <a:blip r:embed="rId17"/>
                        <a:srcRect/>
                        <a:stretch>
                          <a:fillRect/>
                        </a:stretch>
                      </p:blipFill>
                      <p:spPr bwMode="auto">
                        <a:xfrm>
                          <a:off x="4045693" y="4297838"/>
                          <a:ext cx="227017" cy="375820"/>
                        </a:xfrm>
                        <a:prstGeom prst="rect">
                          <a:avLst/>
                        </a:prstGeom>
                        <a:noFill/>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567786979"/>
                </p:ext>
              </p:extLst>
            </p:nvPr>
          </p:nvGraphicFramePr>
          <p:xfrm>
            <a:off x="5259978" y="4114371"/>
            <a:ext cx="3635048" cy="740777"/>
          </p:xfrm>
          <a:graphic>
            <a:graphicData uri="http://schemas.openxmlformats.org/presentationml/2006/ole">
              <mc:AlternateContent xmlns:mc="http://schemas.openxmlformats.org/markup-compatibility/2006">
                <mc:Choice xmlns:v="urn:schemas-microsoft-com:vml" Requires="v">
                  <p:oleObj spid="_x0000_s227875" name="Equation" r:id="rId21" imgW="1803400" imgH="368300" progId="Equation.DSMT4">
                    <p:embed/>
                  </p:oleObj>
                </mc:Choice>
                <mc:Fallback>
                  <p:oleObj name="Equation" r:id="rId21" imgW="1803400" imgH="368300" progId="Equation.DSMT4">
                    <p:embed/>
                    <p:pic>
                      <p:nvPicPr>
                        <p:cNvPr id="0" name="Object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59978" y="4114371"/>
                          <a:ext cx="3635048" cy="740777"/>
                        </a:xfrm>
                        <a:prstGeom prst="rect">
                          <a:avLst/>
                        </a:prstGeom>
                        <a:noFill/>
                      </p:spPr>
                    </p:pic>
                  </p:oleObj>
                </mc:Fallback>
              </mc:AlternateContent>
            </a:graphicData>
          </a:graphic>
        </p:graphicFrame>
      </p:grpSp>
      <p:grpSp>
        <p:nvGrpSpPr>
          <p:cNvPr id="6" name="组合 5">
            <a:extLst>
              <a:ext uri="{FF2B5EF4-FFF2-40B4-BE49-F238E27FC236}">
                <a16:creationId xmlns:a16="http://schemas.microsoft.com/office/drawing/2014/main" id="{11CBBAD2-E7D9-4DC7-A363-29715FFCACCC}"/>
              </a:ext>
            </a:extLst>
          </p:cNvPr>
          <p:cNvGrpSpPr/>
          <p:nvPr/>
        </p:nvGrpSpPr>
        <p:grpSpPr>
          <a:xfrm>
            <a:off x="1835271" y="4902460"/>
            <a:ext cx="6049094" cy="499860"/>
            <a:chOff x="1835271" y="4902460"/>
            <a:chExt cx="6049094" cy="499860"/>
          </a:xfrm>
        </p:grpSpPr>
        <p:sp>
          <p:nvSpPr>
            <p:cNvPr id="33" name="文本框 32">
              <a:extLst>
                <a:ext uri="{FF2B5EF4-FFF2-40B4-BE49-F238E27FC236}">
                  <a16:creationId xmlns:a16="http://schemas.microsoft.com/office/drawing/2014/main" id="{BB0FD48A-413C-4AC9-AF82-04CEFDB597AB}"/>
                </a:ext>
              </a:extLst>
            </p:cNvPr>
            <p:cNvSpPr txBox="1"/>
            <p:nvPr/>
          </p:nvSpPr>
          <p:spPr>
            <a:xfrm>
              <a:off x="2128813" y="4902460"/>
              <a:ext cx="3743251" cy="461665"/>
            </a:xfrm>
            <a:prstGeom prst="rect">
              <a:avLst/>
            </a:prstGeom>
            <a:noFill/>
          </p:spPr>
          <p:txBody>
            <a:bodyPr wrap="square" rtlCol="0">
              <a:spAutoFit/>
            </a:bodyPr>
            <a:lstStyle/>
            <a:p>
              <a:pPr algn="just"/>
              <a:r>
                <a:rPr lang="en-US" altLang="zh-CN" dirty="0"/>
                <a:t>can be      and      can be </a:t>
              </a:r>
              <a:endParaRPr lang="zh-CN" altLang="en-US" dirty="0"/>
            </a:p>
          </p:txBody>
        </p:sp>
        <p:graphicFrame>
          <p:nvGraphicFramePr>
            <p:cNvPr id="34" name="对象 33">
              <a:extLst>
                <a:ext uri="{FF2B5EF4-FFF2-40B4-BE49-F238E27FC236}">
                  <a16:creationId xmlns:a16="http://schemas.microsoft.com/office/drawing/2014/main" id="{0549068A-1095-4F0B-887C-677D21C502F1}"/>
                </a:ext>
              </a:extLst>
            </p:cNvPr>
            <p:cNvGraphicFramePr>
              <a:graphicFrameLocks noChangeAspect="1"/>
            </p:cNvGraphicFramePr>
            <p:nvPr>
              <p:extLst>
                <p:ext uri="{D42A27DB-BD31-4B8C-83A1-F6EECF244321}">
                  <p14:modId xmlns:p14="http://schemas.microsoft.com/office/powerpoint/2010/main" val="36615864"/>
                </p:ext>
              </p:extLst>
            </p:nvPr>
          </p:nvGraphicFramePr>
          <p:xfrm>
            <a:off x="3113088" y="4987431"/>
            <a:ext cx="320675" cy="293688"/>
          </p:xfrm>
          <a:graphic>
            <a:graphicData uri="http://schemas.openxmlformats.org/presentationml/2006/ole">
              <mc:AlternateContent xmlns:mc="http://schemas.openxmlformats.org/markup-compatibility/2006">
                <mc:Choice xmlns:v="urn:schemas-microsoft-com:vml" Requires="v">
                  <p:oleObj spid="_x0000_s227876" name="Equation" r:id="rId23" imgW="215640" imgH="190440" progId="Equation.DSMT4">
                    <p:embed/>
                  </p:oleObj>
                </mc:Choice>
                <mc:Fallback>
                  <p:oleObj name="Equation" r:id="rId23" imgW="215640" imgH="190440" progId="Equation.DSMT4">
                    <p:embed/>
                    <p:pic>
                      <p:nvPicPr>
                        <p:cNvPr id="0" name=""/>
                        <p:cNvPicPr>
                          <a:picLocks noChangeAspect="1" noChangeArrowheads="1"/>
                        </p:cNvPicPr>
                        <p:nvPr/>
                      </p:nvPicPr>
                      <p:blipFill>
                        <a:blip r:embed="rId24"/>
                        <a:srcRect/>
                        <a:stretch>
                          <a:fillRect/>
                        </a:stretch>
                      </p:blipFill>
                      <p:spPr bwMode="auto">
                        <a:xfrm>
                          <a:off x="3113088" y="4987431"/>
                          <a:ext cx="320675" cy="293688"/>
                        </a:xfrm>
                        <a:prstGeom prst="rect">
                          <a:avLst/>
                        </a:prstGeom>
                        <a:noFill/>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2516080197"/>
                </p:ext>
              </p:extLst>
            </p:nvPr>
          </p:nvGraphicFramePr>
          <p:xfrm>
            <a:off x="1835271" y="4981404"/>
            <a:ext cx="393700" cy="339725"/>
          </p:xfrm>
          <a:graphic>
            <a:graphicData uri="http://schemas.openxmlformats.org/presentationml/2006/ole">
              <mc:AlternateContent xmlns:mc="http://schemas.openxmlformats.org/markup-compatibility/2006">
                <mc:Choice xmlns:v="urn:schemas-microsoft-com:vml" Requires="v">
                  <p:oleObj spid="_x0000_s227877" name="Equation" r:id="rId25" imgW="203040" imgH="177480" progId="Equation.DSMT4">
                    <p:embed/>
                  </p:oleObj>
                </mc:Choice>
                <mc:Fallback>
                  <p:oleObj name="Equation" r:id="rId25" imgW="203040" imgH="177480" progId="Equation.DSMT4">
                    <p:embed/>
                    <p:pic>
                      <p:nvPicPr>
                        <p:cNvPr id="0" name=""/>
                        <p:cNvPicPr>
                          <a:picLocks noChangeAspect="1" noChangeArrowheads="1"/>
                        </p:cNvPicPr>
                        <p:nvPr/>
                      </p:nvPicPr>
                      <p:blipFill>
                        <a:blip r:embed="rId4"/>
                        <a:srcRect/>
                        <a:stretch>
                          <a:fillRect/>
                        </a:stretch>
                      </p:blipFill>
                      <p:spPr bwMode="auto">
                        <a:xfrm>
                          <a:off x="1835271" y="4981404"/>
                          <a:ext cx="393700" cy="339725"/>
                        </a:xfrm>
                        <a:prstGeom prst="rect">
                          <a:avLst/>
                        </a:prstGeom>
                        <a:noFill/>
                      </p:spPr>
                    </p:pic>
                  </p:oleObj>
                </mc:Fallback>
              </mc:AlternateContent>
            </a:graphicData>
          </a:graphic>
        </p:graphicFrame>
        <p:graphicFrame>
          <p:nvGraphicFramePr>
            <p:cNvPr id="36" name="对象 35">
              <a:extLst>
                <a:ext uri="{FF2B5EF4-FFF2-40B4-BE49-F238E27FC236}">
                  <a16:creationId xmlns:a16="http://schemas.microsoft.com/office/drawing/2014/main" id="{0549068A-1095-4F0B-887C-677D21C502F1}"/>
                </a:ext>
              </a:extLst>
            </p:cNvPr>
            <p:cNvGraphicFramePr>
              <a:graphicFrameLocks noChangeAspect="1"/>
            </p:cNvGraphicFramePr>
            <p:nvPr>
              <p:extLst>
                <p:ext uri="{D42A27DB-BD31-4B8C-83A1-F6EECF244321}">
                  <p14:modId xmlns:p14="http://schemas.microsoft.com/office/powerpoint/2010/main" val="1091295087"/>
                </p:ext>
              </p:extLst>
            </p:nvPr>
          </p:nvGraphicFramePr>
          <p:xfrm>
            <a:off x="4017704" y="4969643"/>
            <a:ext cx="227017" cy="375820"/>
          </p:xfrm>
          <a:graphic>
            <a:graphicData uri="http://schemas.openxmlformats.org/presentationml/2006/ole">
              <mc:AlternateContent xmlns:mc="http://schemas.openxmlformats.org/markup-compatibility/2006">
                <mc:Choice xmlns:v="urn:schemas-microsoft-com:vml" Requires="v">
                  <p:oleObj spid="_x0000_s227878" name="Equation" r:id="rId26" imgW="126720" imgH="203040" progId="Equation.DSMT4">
                    <p:embed/>
                  </p:oleObj>
                </mc:Choice>
                <mc:Fallback>
                  <p:oleObj name="Equation" r:id="rId26" imgW="126720" imgH="203040" progId="Equation.DSMT4">
                    <p:embed/>
                    <p:pic>
                      <p:nvPicPr>
                        <p:cNvPr id="0" name=""/>
                        <p:cNvPicPr>
                          <a:picLocks noChangeAspect="1" noChangeArrowheads="1"/>
                        </p:cNvPicPr>
                        <p:nvPr/>
                      </p:nvPicPr>
                      <p:blipFill>
                        <a:blip r:embed="rId17"/>
                        <a:srcRect/>
                        <a:stretch>
                          <a:fillRect/>
                        </a:stretch>
                      </p:blipFill>
                      <p:spPr bwMode="auto">
                        <a:xfrm>
                          <a:off x="4017704" y="4969643"/>
                          <a:ext cx="227017" cy="375820"/>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78820473"/>
                </p:ext>
              </p:extLst>
            </p:nvPr>
          </p:nvGraphicFramePr>
          <p:xfrm>
            <a:off x="5241158" y="4903479"/>
            <a:ext cx="2643207" cy="498841"/>
          </p:xfrm>
          <a:graphic>
            <a:graphicData uri="http://schemas.openxmlformats.org/presentationml/2006/ole">
              <mc:AlternateContent xmlns:mc="http://schemas.openxmlformats.org/markup-compatibility/2006">
                <mc:Choice xmlns:v="urn:schemas-microsoft-com:vml" Requires="v">
                  <p:oleObj spid="_x0000_s227879" name="Equation" r:id="rId27" imgW="1320227" imgH="241195" progId="Equation.DSMT4">
                    <p:embed/>
                  </p:oleObj>
                </mc:Choice>
                <mc:Fallback>
                  <p:oleObj name="Equation" r:id="rId27" imgW="1320227" imgH="241195" progId="Equation.DSMT4">
                    <p:embed/>
                    <p:pic>
                      <p:nvPicPr>
                        <p:cNvPr id="0" name="Object 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241158" y="4903479"/>
                          <a:ext cx="2643207" cy="498841"/>
                        </a:xfrm>
                        <a:prstGeom prst="rect">
                          <a:avLst/>
                        </a:prstGeom>
                        <a:noFill/>
                      </p:spPr>
                    </p:pic>
                  </p:oleObj>
                </mc:Fallback>
              </mc:AlternateContent>
            </a:graphicData>
          </a:graphic>
        </p:graphicFrame>
      </p:grpSp>
    </p:spTree>
    <p:extLst>
      <p:ext uri="{BB962C8B-B14F-4D97-AF65-F5344CB8AC3E}">
        <p14:creationId xmlns:p14="http://schemas.microsoft.com/office/powerpoint/2010/main" val="2266096880"/>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1064501" cy="838200"/>
          </a:xfrm>
        </p:spPr>
        <p:txBody>
          <a:bodyPr/>
          <a:lstStyle/>
          <a:p>
            <a:r>
              <a:rPr lang="en-US" altLang="zh-CN" sz="3000" dirty="0">
                <a:ea typeface="楷体" panose="02010609060101010101" pitchFamily="49" charset="-122"/>
                <a:cs typeface="Calibri" panose="020F0502020204030204" pitchFamily="34" charset="0"/>
              </a:rPr>
              <a:t>Kernel function</a:t>
            </a:r>
            <a:endParaRPr lang="zh-CN" altLang="en-US" sz="3000" dirty="0">
              <a:ea typeface="楷体" panose="02010609060101010101" pitchFamily="49" charset="-122"/>
              <a:cs typeface="Calibri" panose="020F0502020204030204" pitchFamily="34" charset="0"/>
            </a:endParaRPr>
          </a:p>
        </p:txBody>
      </p:sp>
      <p:sp>
        <p:nvSpPr>
          <p:cNvPr id="58" name="Rectangle 3">
            <a:extLst>
              <a:ext uri="{FF2B5EF4-FFF2-40B4-BE49-F238E27FC236}">
                <a16:creationId xmlns:a16="http://schemas.microsoft.com/office/drawing/2014/main" id="{E49E3899-538B-46FB-9F83-2DA55213E558}"/>
              </a:ext>
            </a:extLst>
          </p:cNvPr>
          <p:cNvSpPr txBox="1">
            <a:spLocks noChangeArrowheads="1"/>
          </p:cNvSpPr>
          <p:nvPr/>
        </p:nvSpPr>
        <p:spPr bwMode="auto">
          <a:xfrm>
            <a:off x="367255" y="892437"/>
            <a:ext cx="11463963" cy="109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Commonly used kernel functions in the field of SVM</a:t>
            </a:r>
          </a:p>
        </p:txBody>
      </p:sp>
      <p:sp>
        <p:nvSpPr>
          <p:cNvPr id="25" name="文本框 24">
            <a:extLst>
              <a:ext uri="{FF2B5EF4-FFF2-40B4-BE49-F238E27FC236}">
                <a16:creationId xmlns:a16="http://schemas.microsoft.com/office/drawing/2014/main" id="{BB0FD48A-413C-4AC9-AF82-04CEFDB597AB}"/>
              </a:ext>
            </a:extLst>
          </p:cNvPr>
          <p:cNvSpPr txBox="1"/>
          <p:nvPr/>
        </p:nvSpPr>
        <p:spPr>
          <a:xfrm>
            <a:off x="1076397" y="1655615"/>
            <a:ext cx="4680591" cy="461665"/>
          </a:xfrm>
          <a:prstGeom prst="rect">
            <a:avLst/>
          </a:prstGeom>
          <a:noFill/>
        </p:spPr>
        <p:txBody>
          <a:bodyPr wrap="square" rtlCol="0">
            <a:spAutoFit/>
          </a:bodyPr>
          <a:lstStyle/>
          <a:p>
            <a:pPr algn="just"/>
            <a:r>
              <a:rPr lang="en-US" altLang="zh-CN" dirty="0"/>
              <a:t>Polynomial kernel function:</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170611483"/>
              </p:ext>
            </p:extLst>
          </p:nvPr>
        </p:nvGraphicFramePr>
        <p:xfrm>
          <a:off x="4049062" y="2117281"/>
          <a:ext cx="2557012" cy="598450"/>
        </p:xfrm>
        <a:graphic>
          <a:graphicData uri="http://schemas.openxmlformats.org/presentationml/2006/ole">
            <mc:AlternateContent xmlns:mc="http://schemas.openxmlformats.org/markup-compatibility/2006">
              <mc:Choice xmlns:v="urn:schemas-microsoft-com:vml" Requires="v">
                <p:oleObj spid="_x0000_s216261" name="Equation" r:id="rId3" imgW="1066800" imgH="241300" progId="Equation.DSMT4">
                  <p:embed/>
                </p:oleObj>
              </mc:Choice>
              <mc:Fallback>
                <p:oleObj name="Equation" r:id="rId3" imgW="1066800" imgH="241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062" y="2117281"/>
                        <a:ext cx="2557012" cy="598450"/>
                      </a:xfrm>
                      <a:prstGeom prst="rect">
                        <a:avLst/>
                      </a:prstGeom>
                      <a:noFill/>
                    </p:spPr>
                  </p:pic>
                </p:oleObj>
              </mc:Fallback>
            </mc:AlternateContent>
          </a:graphicData>
        </a:graphic>
      </p:graphicFrame>
      <p:sp>
        <p:nvSpPr>
          <p:cNvPr id="30" name="文本框 29">
            <a:extLst>
              <a:ext uri="{FF2B5EF4-FFF2-40B4-BE49-F238E27FC236}">
                <a16:creationId xmlns:a16="http://schemas.microsoft.com/office/drawing/2014/main" id="{BB0FD48A-413C-4AC9-AF82-04CEFDB597AB}"/>
              </a:ext>
            </a:extLst>
          </p:cNvPr>
          <p:cNvSpPr txBox="1"/>
          <p:nvPr/>
        </p:nvSpPr>
        <p:spPr>
          <a:xfrm>
            <a:off x="1076397" y="3039656"/>
            <a:ext cx="7750362" cy="461665"/>
          </a:xfrm>
          <a:prstGeom prst="rect">
            <a:avLst/>
          </a:prstGeom>
          <a:noFill/>
        </p:spPr>
        <p:txBody>
          <a:bodyPr wrap="square" rtlCol="0">
            <a:spAutoFit/>
          </a:bodyPr>
          <a:lstStyle/>
          <a:p>
            <a:pPr algn="just"/>
            <a:r>
              <a:rPr lang="en-US" altLang="zh-CN" dirty="0"/>
              <a:t>Gaussian kernel function (radial basis function, RBF):</a:t>
            </a:r>
            <a:endParaRPr lang="zh-CN" altLang="en-US" dirty="0"/>
          </a:p>
        </p:txBody>
      </p:sp>
      <p:graphicFrame>
        <p:nvGraphicFramePr>
          <p:cNvPr id="7" name="对象 6"/>
          <p:cNvGraphicFramePr>
            <a:graphicFrameLocks noChangeAspect="1"/>
          </p:cNvGraphicFramePr>
          <p:nvPr>
            <p:extLst>
              <p:ext uri="{D42A27DB-BD31-4B8C-83A1-F6EECF244321}">
                <p14:modId xmlns:p14="http://schemas.microsoft.com/office/powerpoint/2010/main" val="1865418467"/>
              </p:ext>
            </p:extLst>
          </p:nvPr>
        </p:nvGraphicFramePr>
        <p:xfrm>
          <a:off x="3895238" y="3629827"/>
          <a:ext cx="3084059" cy="963540"/>
        </p:xfrm>
        <a:graphic>
          <a:graphicData uri="http://schemas.openxmlformats.org/presentationml/2006/ole">
            <mc:AlternateContent xmlns:mc="http://schemas.openxmlformats.org/markup-compatibility/2006">
              <mc:Choice xmlns:v="urn:schemas-microsoft-com:vml" Requires="v">
                <p:oleObj spid="_x0000_s216262" name="Equation" r:id="rId5" imgW="1371600" imgH="419100" progId="Equation.DSMT4">
                  <p:embed/>
                </p:oleObj>
              </mc:Choice>
              <mc:Fallback>
                <p:oleObj name="Equation" r:id="rId5" imgW="1371600" imgH="4191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5238" y="3629827"/>
                        <a:ext cx="3084059" cy="963540"/>
                      </a:xfrm>
                      <a:prstGeom prst="rect">
                        <a:avLst/>
                      </a:prstGeom>
                      <a:noFill/>
                    </p:spPr>
                  </p:pic>
                </p:oleObj>
              </mc:Fallback>
            </mc:AlternateContent>
          </a:graphicData>
        </a:graphic>
      </p:graphicFrame>
    </p:spTree>
    <p:extLst>
      <p:ext uri="{BB962C8B-B14F-4D97-AF65-F5344CB8AC3E}">
        <p14:creationId xmlns:p14="http://schemas.microsoft.com/office/powerpoint/2010/main" val="3689175312"/>
      </p:ext>
    </p:extLst>
  </p:cSld>
  <p:clrMapOvr>
    <a:masterClrMapping/>
  </p:clrMapOvr>
  <p:transition advTm="12526"/>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1064501" cy="838200"/>
          </a:xfrm>
        </p:spPr>
        <p:txBody>
          <a:bodyPr/>
          <a:lstStyle/>
          <a:p>
            <a:r>
              <a:rPr lang="en-US" altLang="zh-CN" sz="3000" dirty="0" err="1">
                <a:ea typeface="楷体" panose="02010609060101010101" pitchFamily="49" charset="-122"/>
                <a:cs typeface="Calibri" panose="020F0502020204030204" pitchFamily="34" charset="0"/>
              </a:rPr>
              <a:t>Kernelized</a:t>
            </a:r>
            <a:r>
              <a:rPr lang="en-US" altLang="zh-CN" sz="3000" dirty="0">
                <a:ea typeface="楷体" panose="02010609060101010101" pitchFamily="49" charset="-122"/>
                <a:cs typeface="Calibri" panose="020F0502020204030204" pitchFamily="34" charset="0"/>
              </a:rPr>
              <a:t> SVM</a:t>
            </a:r>
            <a:endParaRPr lang="zh-CN" altLang="en-US" sz="3000" dirty="0">
              <a:ea typeface="楷体" panose="02010609060101010101" pitchFamily="49" charset="-122"/>
              <a:cs typeface="Calibri" panose="020F0502020204030204" pitchFamily="34" charset="0"/>
            </a:endParaRPr>
          </a:p>
        </p:txBody>
      </p:sp>
      <p:sp>
        <p:nvSpPr>
          <p:cNvPr id="8" name="矩形 7">
            <a:extLst>
              <a:ext uri="{FF2B5EF4-FFF2-40B4-BE49-F238E27FC236}">
                <a16:creationId xmlns:a16="http://schemas.microsoft.com/office/drawing/2014/main" id="{1DBFD336-6986-4959-8AAC-CB7D6A8C141E}"/>
              </a:ext>
            </a:extLst>
          </p:cNvPr>
          <p:cNvSpPr/>
          <p:nvPr/>
        </p:nvSpPr>
        <p:spPr bwMode="auto">
          <a:xfrm>
            <a:off x="125448" y="903431"/>
            <a:ext cx="5219378" cy="4256034"/>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9" name="文本框 8">
            <a:extLst>
              <a:ext uri="{FF2B5EF4-FFF2-40B4-BE49-F238E27FC236}">
                <a16:creationId xmlns:a16="http://schemas.microsoft.com/office/drawing/2014/main" id="{AD683F83-B37E-4928-9DDE-7BBA56688D28}"/>
              </a:ext>
            </a:extLst>
          </p:cNvPr>
          <p:cNvSpPr txBox="1"/>
          <p:nvPr/>
        </p:nvSpPr>
        <p:spPr>
          <a:xfrm>
            <a:off x="207038" y="898077"/>
            <a:ext cx="4901043" cy="400110"/>
          </a:xfrm>
          <a:prstGeom prst="rect">
            <a:avLst/>
          </a:prstGeom>
          <a:noFill/>
        </p:spPr>
        <p:txBody>
          <a:bodyPr wrap="square" rtlCol="0">
            <a:spAutoFit/>
          </a:bodyPr>
          <a:lstStyle/>
          <a:p>
            <a:pPr algn="just"/>
            <a:r>
              <a:rPr lang="en-US" altLang="zh-CN" sz="2000" dirty="0"/>
              <a:t>Linear SVM in high-dimensional space     :</a:t>
            </a:r>
            <a:endParaRPr lang="zh-CN" altLang="en-US" sz="2000" dirty="0"/>
          </a:p>
        </p:txBody>
      </p:sp>
      <p:graphicFrame>
        <p:nvGraphicFramePr>
          <p:cNvPr id="10" name="对象 9"/>
          <p:cNvGraphicFramePr>
            <a:graphicFrameLocks noChangeAspect="1"/>
          </p:cNvGraphicFramePr>
          <p:nvPr>
            <p:extLst>
              <p:ext uri="{D42A27DB-BD31-4B8C-83A1-F6EECF244321}">
                <p14:modId xmlns:p14="http://schemas.microsoft.com/office/powerpoint/2010/main" val="3513573692"/>
              </p:ext>
            </p:extLst>
          </p:nvPr>
        </p:nvGraphicFramePr>
        <p:xfrm>
          <a:off x="189786" y="1291082"/>
          <a:ext cx="5155040" cy="1820677"/>
        </p:xfrm>
        <a:graphic>
          <a:graphicData uri="http://schemas.openxmlformats.org/presentationml/2006/ole">
            <mc:AlternateContent xmlns:mc="http://schemas.openxmlformats.org/markup-compatibility/2006">
              <mc:Choice xmlns:v="urn:schemas-microsoft-com:vml" Requires="v">
                <p:oleObj spid="_x0000_s217951" name="Equation" r:id="rId3" imgW="3225600" imgH="1168200" progId="Equation.DSMT4">
                  <p:embed/>
                </p:oleObj>
              </mc:Choice>
              <mc:Fallback>
                <p:oleObj name="Equation" r:id="rId3" imgW="3225600" imgH="1168200" progId="Equation.DSMT4">
                  <p:embed/>
                  <p:pic>
                    <p:nvPicPr>
                      <p:cNvPr id="0" name=""/>
                      <p:cNvPicPr>
                        <a:picLocks noChangeAspect="1" noChangeArrowheads="1"/>
                      </p:cNvPicPr>
                      <p:nvPr/>
                    </p:nvPicPr>
                    <p:blipFill>
                      <a:blip r:embed="rId4"/>
                      <a:srcRect/>
                      <a:stretch>
                        <a:fillRect/>
                      </a:stretch>
                    </p:blipFill>
                    <p:spPr bwMode="auto">
                      <a:xfrm>
                        <a:off x="189786" y="1291082"/>
                        <a:ext cx="5155040" cy="1820677"/>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522229424"/>
              </p:ext>
            </p:extLst>
          </p:nvPr>
        </p:nvGraphicFramePr>
        <p:xfrm>
          <a:off x="674770" y="3495446"/>
          <a:ext cx="4445000" cy="776288"/>
        </p:xfrm>
        <a:graphic>
          <a:graphicData uri="http://schemas.openxmlformats.org/presentationml/2006/ole">
            <mc:AlternateContent xmlns:mc="http://schemas.openxmlformats.org/markup-compatibility/2006">
              <mc:Choice xmlns:v="urn:schemas-microsoft-com:vml" Requires="v">
                <p:oleObj spid="_x0000_s217952" name="Equation" r:id="rId5" imgW="2565360" imgH="457200" progId="Equation.DSMT4">
                  <p:embed/>
                </p:oleObj>
              </mc:Choice>
              <mc:Fallback>
                <p:oleObj name="Equation" r:id="rId5" imgW="2565360" imgH="457200" progId="Equation.DSMT4">
                  <p:embed/>
                  <p:pic>
                    <p:nvPicPr>
                      <p:cNvPr id="0" name=""/>
                      <p:cNvPicPr>
                        <a:picLocks noChangeAspect="1" noChangeArrowheads="1"/>
                      </p:cNvPicPr>
                      <p:nvPr/>
                    </p:nvPicPr>
                    <p:blipFill>
                      <a:blip r:embed="rId6"/>
                      <a:srcRect/>
                      <a:stretch>
                        <a:fillRect/>
                      </a:stretch>
                    </p:blipFill>
                    <p:spPr bwMode="auto">
                      <a:xfrm>
                        <a:off x="674770" y="3495446"/>
                        <a:ext cx="4445000" cy="776288"/>
                      </a:xfrm>
                      <a:prstGeom prst="rect">
                        <a:avLst/>
                      </a:prstGeom>
                      <a:noFill/>
                    </p:spPr>
                  </p:pic>
                </p:oleObj>
              </mc:Fallback>
            </mc:AlternateContent>
          </a:graphicData>
        </a:graphic>
      </p:graphicFrame>
      <p:sp>
        <p:nvSpPr>
          <p:cNvPr id="12" name="矩形 11"/>
          <p:cNvSpPr/>
          <p:nvPr/>
        </p:nvSpPr>
        <p:spPr>
          <a:xfrm>
            <a:off x="189786" y="3122215"/>
            <a:ext cx="3958135" cy="400110"/>
          </a:xfrm>
          <a:prstGeom prst="rect">
            <a:avLst/>
          </a:prstGeom>
        </p:spPr>
        <p:txBody>
          <a:bodyPr wrap="none">
            <a:spAutoFit/>
          </a:bodyPr>
          <a:lstStyle/>
          <a:p>
            <a:pPr algn="just"/>
            <a:r>
              <a:rPr lang="en-US" altLang="zh-CN" sz="2000" dirty="0"/>
              <a:t>The classification decision function, </a:t>
            </a:r>
            <a:endParaRPr lang="zh-CN" altLang="en-US" sz="2000" dirty="0"/>
          </a:p>
        </p:txBody>
      </p:sp>
      <p:graphicFrame>
        <p:nvGraphicFramePr>
          <p:cNvPr id="13" name="对象 12"/>
          <p:cNvGraphicFramePr>
            <a:graphicFrameLocks noChangeAspect="1"/>
          </p:cNvGraphicFramePr>
          <p:nvPr>
            <p:extLst>
              <p:ext uri="{D42A27DB-BD31-4B8C-83A1-F6EECF244321}">
                <p14:modId xmlns:p14="http://schemas.microsoft.com/office/powerpoint/2010/main" val="2059988616"/>
              </p:ext>
            </p:extLst>
          </p:nvPr>
        </p:nvGraphicFramePr>
        <p:xfrm>
          <a:off x="921367" y="4433239"/>
          <a:ext cx="3275013" cy="706437"/>
        </p:xfrm>
        <a:graphic>
          <a:graphicData uri="http://schemas.openxmlformats.org/presentationml/2006/ole">
            <mc:AlternateContent xmlns:mc="http://schemas.openxmlformats.org/markup-compatibility/2006">
              <mc:Choice xmlns:v="urn:schemas-microsoft-com:vml" Requires="v">
                <p:oleObj spid="_x0000_s217953" name="Equation" r:id="rId7" imgW="1968480" imgH="431640" progId="Equation.DSMT4">
                  <p:embed/>
                </p:oleObj>
              </mc:Choice>
              <mc:Fallback>
                <p:oleObj name="Equation" r:id="rId7" imgW="1968480" imgH="431640" progId="Equation.DSMT4">
                  <p:embed/>
                  <p:pic>
                    <p:nvPicPr>
                      <p:cNvPr id="0" name=""/>
                      <p:cNvPicPr>
                        <a:picLocks noChangeAspect="1" noChangeArrowheads="1"/>
                      </p:cNvPicPr>
                      <p:nvPr/>
                    </p:nvPicPr>
                    <p:blipFill>
                      <a:blip r:embed="rId8"/>
                      <a:srcRect/>
                      <a:stretch>
                        <a:fillRect/>
                      </a:stretch>
                    </p:blipFill>
                    <p:spPr bwMode="auto">
                      <a:xfrm>
                        <a:off x="921367" y="4433239"/>
                        <a:ext cx="3275013" cy="706437"/>
                      </a:xfrm>
                      <a:prstGeom prst="rect">
                        <a:avLst/>
                      </a:prstGeom>
                      <a:noFill/>
                    </p:spPr>
                  </p:pic>
                </p:oleObj>
              </mc:Fallback>
            </mc:AlternateContent>
          </a:graphicData>
        </a:graphic>
      </p:graphicFrame>
      <p:sp>
        <p:nvSpPr>
          <p:cNvPr id="14" name="矩形 13"/>
          <p:cNvSpPr/>
          <p:nvPr/>
        </p:nvSpPr>
        <p:spPr>
          <a:xfrm>
            <a:off x="245601" y="4153788"/>
            <a:ext cx="811441" cy="400110"/>
          </a:xfrm>
          <a:prstGeom prst="rect">
            <a:avLst/>
          </a:prstGeom>
        </p:spPr>
        <p:txBody>
          <a:bodyPr wrap="none">
            <a:spAutoFit/>
          </a:bodyPr>
          <a:lstStyle/>
          <a:p>
            <a:pPr algn="just"/>
            <a:r>
              <a:rPr lang="en-US" altLang="zh-CN" sz="2000" dirty="0"/>
              <a:t>where</a:t>
            </a:r>
            <a:endParaRPr lang="zh-CN" altLang="en-US" sz="2000" dirty="0"/>
          </a:p>
        </p:txBody>
      </p:sp>
      <p:graphicFrame>
        <p:nvGraphicFramePr>
          <p:cNvPr id="15" name="对象 14">
            <a:extLst>
              <a:ext uri="{FF2B5EF4-FFF2-40B4-BE49-F238E27FC236}">
                <a16:creationId xmlns:a16="http://schemas.microsoft.com/office/drawing/2014/main" id="{421A196E-CEFE-47A1-A3AE-05492CC28FC0}"/>
              </a:ext>
            </a:extLst>
          </p:cNvPr>
          <p:cNvGraphicFramePr>
            <a:graphicFrameLocks noChangeAspect="1"/>
          </p:cNvGraphicFramePr>
          <p:nvPr>
            <p:extLst>
              <p:ext uri="{D42A27DB-BD31-4B8C-83A1-F6EECF244321}">
                <p14:modId xmlns:p14="http://schemas.microsoft.com/office/powerpoint/2010/main" val="2243964803"/>
              </p:ext>
            </p:extLst>
          </p:nvPr>
        </p:nvGraphicFramePr>
        <p:xfrm>
          <a:off x="4311860" y="983428"/>
          <a:ext cx="319088" cy="290513"/>
        </p:xfrm>
        <a:graphic>
          <a:graphicData uri="http://schemas.openxmlformats.org/presentationml/2006/ole">
            <mc:AlternateContent xmlns:mc="http://schemas.openxmlformats.org/markup-compatibility/2006">
              <mc:Choice xmlns:v="urn:schemas-microsoft-com:vml" Requires="v">
                <p:oleObj spid="_x0000_s217954" name="Equation" r:id="rId9" imgW="177480" imgH="152280" progId="Equation.DSMT4">
                  <p:embed/>
                </p:oleObj>
              </mc:Choice>
              <mc:Fallback>
                <p:oleObj name="Equation" r:id="rId9" imgW="177480" imgH="152280" progId="Equation.DSMT4">
                  <p:embed/>
                  <p:pic>
                    <p:nvPicPr>
                      <p:cNvPr id="0" name=""/>
                      <p:cNvPicPr>
                        <a:picLocks noChangeAspect="1" noChangeArrowheads="1"/>
                      </p:cNvPicPr>
                      <p:nvPr/>
                    </p:nvPicPr>
                    <p:blipFill>
                      <a:blip r:embed="rId10"/>
                      <a:srcRect/>
                      <a:stretch>
                        <a:fillRect/>
                      </a:stretch>
                    </p:blipFill>
                    <p:spPr bwMode="auto">
                      <a:xfrm>
                        <a:off x="4311860" y="983428"/>
                        <a:ext cx="319088" cy="290513"/>
                      </a:xfrm>
                      <a:prstGeom prst="rect">
                        <a:avLst/>
                      </a:prstGeom>
                      <a:noFill/>
                    </p:spPr>
                  </p:pic>
                </p:oleObj>
              </mc:Fallback>
            </mc:AlternateContent>
          </a:graphicData>
        </a:graphic>
      </p:graphicFrame>
      <p:sp>
        <p:nvSpPr>
          <p:cNvPr id="17" name="矩形 16"/>
          <p:cNvSpPr/>
          <p:nvPr/>
        </p:nvSpPr>
        <p:spPr bwMode="auto">
          <a:xfrm>
            <a:off x="3166191" y="1405576"/>
            <a:ext cx="1323875" cy="522045"/>
          </a:xfrm>
          <a:prstGeom prst="rect">
            <a:avLst/>
          </a:prstGeom>
          <a:solidFill>
            <a:srgbClr val="7030A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8" name="矩形 17"/>
          <p:cNvSpPr/>
          <p:nvPr/>
        </p:nvSpPr>
        <p:spPr bwMode="auto">
          <a:xfrm>
            <a:off x="3271937" y="3610709"/>
            <a:ext cx="1218130" cy="522045"/>
          </a:xfrm>
          <a:prstGeom prst="rect">
            <a:avLst/>
          </a:prstGeom>
          <a:solidFill>
            <a:srgbClr val="7030A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9" name="矩形 18"/>
          <p:cNvSpPr/>
          <p:nvPr/>
        </p:nvSpPr>
        <p:spPr bwMode="auto">
          <a:xfrm>
            <a:off x="2743197" y="4518890"/>
            <a:ext cx="1348737" cy="522045"/>
          </a:xfrm>
          <a:prstGeom prst="rect">
            <a:avLst/>
          </a:prstGeom>
          <a:solidFill>
            <a:srgbClr val="7030A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nvGrpSpPr>
          <p:cNvPr id="2" name="组合 1">
            <a:extLst>
              <a:ext uri="{FF2B5EF4-FFF2-40B4-BE49-F238E27FC236}">
                <a16:creationId xmlns:a16="http://schemas.microsoft.com/office/drawing/2014/main" id="{C36A4A65-A400-4A85-B6DF-E0523C784A6D}"/>
              </a:ext>
            </a:extLst>
          </p:cNvPr>
          <p:cNvGrpSpPr/>
          <p:nvPr/>
        </p:nvGrpSpPr>
        <p:grpSpPr>
          <a:xfrm>
            <a:off x="5364495" y="901185"/>
            <a:ext cx="6690080" cy="4261388"/>
            <a:chOff x="5364495" y="901185"/>
            <a:chExt cx="6690080" cy="4261388"/>
          </a:xfrm>
        </p:grpSpPr>
        <p:sp>
          <p:nvSpPr>
            <p:cNvPr id="20" name="矩形 19">
              <a:extLst>
                <a:ext uri="{FF2B5EF4-FFF2-40B4-BE49-F238E27FC236}">
                  <a16:creationId xmlns:a16="http://schemas.microsoft.com/office/drawing/2014/main" id="{1DBFD336-6986-4959-8AAC-CB7D6A8C141E}"/>
                </a:ext>
              </a:extLst>
            </p:cNvPr>
            <p:cNvSpPr/>
            <p:nvPr/>
          </p:nvSpPr>
          <p:spPr bwMode="auto">
            <a:xfrm>
              <a:off x="6799949" y="906539"/>
              <a:ext cx="5254626" cy="4256034"/>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21" name="文本框 20">
              <a:extLst>
                <a:ext uri="{FF2B5EF4-FFF2-40B4-BE49-F238E27FC236}">
                  <a16:creationId xmlns:a16="http://schemas.microsoft.com/office/drawing/2014/main" id="{AD683F83-B37E-4928-9DDE-7BBA56688D28}"/>
                </a:ext>
              </a:extLst>
            </p:cNvPr>
            <p:cNvSpPr txBox="1"/>
            <p:nvPr/>
          </p:nvSpPr>
          <p:spPr>
            <a:xfrm>
              <a:off x="6881539" y="901185"/>
              <a:ext cx="4901043" cy="400110"/>
            </a:xfrm>
            <a:prstGeom prst="rect">
              <a:avLst/>
            </a:prstGeom>
            <a:noFill/>
          </p:spPr>
          <p:txBody>
            <a:bodyPr wrap="square" rtlCol="0">
              <a:spAutoFit/>
            </a:bodyPr>
            <a:lstStyle/>
            <a:p>
              <a:pPr algn="just"/>
              <a:r>
                <a:rPr lang="en-US" altLang="zh-CN" sz="2000" dirty="0" err="1"/>
                <a:t>Kernelized</a:t>
              </a:r>
              <a:r>
                <a:rPr lang="en-US" altLang="zh-CN" sz="2000" dirty="0"/>
                <a:t> SVM:</a:t>
              </a:r>
              <a:endParaRPr lang="zh-CN" altLang="en-US" sz="2000" dirty="0"/>
            </a:p>
          </p:txBody>
        </p:sp>
        <p:graphicFrame>
          <p:nvGraphicFramePr>
            <p:cNvPr id="22" name="对象 21"/>
            <p:cNvGraphicFramePr>
              <a:graphicFrameLocks noChangeAspect="1"/>
            </p:cNvGraphicFramePr>
            <p:nvPr>
              <p:extLst>
                <p:ext uri="{D42A27DB-BD31-4B8C-83A1-F6EECF244321}">
                  <p14:modId xmlns:p14="http://schemas.microsoft.com/office/powerpoint/2010/main" val="3437186832"/>
                </p:ext>
              </p:extLst>
            </p:nvPr>
          </p:nvGraphicFramePr>
          <p:xfrm>
            <a:off x="7026275" y="1293813"/>
            <a:ext cx="4829175" cy="1820862"/>
          </p:xfrm>
          <a:graphic>
            <a:graphicData uri="http://schemas.openxmlformats.org/presentationml/2006/ole">
              <mc:AlternateContent xmlns:mc="http://schemas.openxmlformats.org/markup-compatibility/2006">
                <mc:Choice xmlns:v="urn:schemas-microsoft-com:vml" Requires="v">
                  <p:oleObj spid="_x0000_s217955" name="Equation" r:id="rId11" imgW="3022560" imgH="1168200" progId="Equation.DSMT4">
                    <p:embed/>
                  </p:oleObj>
                </mc:Choice>
                <mc:Fallback>
                  <p:oleObj name="Equation" r:id="rId11" imgW="3022560" imgH="1168200" progId="Equation.DSMT4">
                    <p:embed/>
                    <p:pic>
                      <p:nvPicPr>
                        <p:cNvPr id="0" name=""/>
                        <p:cNvPicPr>
                          <a:picLocks noChangeAspect="1" noChangeArrowheads="1"/>
                        </p:cNvPicPr>
                        <p:nvPr/>
                      </p:nvPicPr>
                      <p:blipFill>
                        <a:blip r:embed="rId12"/>
                        <a:srcRect/>
                        <a:stretch>
                          <a:fillRect/>
                        </a:stretch>
                      </p:blipFill>
                      <p:spPr bwMode="auto">
                        <a:xfrm>
                          <a:off x="7026275" y="1293813"/>
                          <a:ext cx="4829175" cy="1820862"/>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207891666"/>
                </p:ext>
              </p:extLst>
            </p:nvPr>
          </p:nvGraphicFramePr>
          <p:xfrm>
            <a:off x="7523163" y="3498850"/>
            <a:ext cx="4094162" cy="776288"/>
          </p:xfrm>
          <a:graphic>
            <a:graphicData uri="http://schemas.openxmlformats.org/presentationml/2006/ole">
              <mc:AlternateContent xmlns:mc="http://schemas.openxmlformats.org/markup-compatibility/2006">
                <mc:Choice xmlns:v="urn:schemas-microsoft-com:vml" Requires="v">
                  <p:oleObj spid="_x0000_s217956" name="Equation" r:id="rId13" imgW="2361960" imgH="457200" progId="Equation.DSMT4">
                    <p:embed/>
                  </p:oleObj>
                </mc:Choice>
                <mc:Fallback>
                  <p:oleObj name="Equation" r:id="rId13" imgW="2361960" imgH="457200" progId="Equation.DSMT4">
                    <p:embed/>
                    <p:pic>
                      <p:nvPicPr>
                        <p:cNvPr id="0" name=""/>
                        <p:cNvPicPr>
                          <a:picLocks noChangeAspect="1" noChangeArrowheads="1"/>
                        </p:cNvPicPr>
                        <p:nvPr/>
                      </p:nvPicPr>
                      <p:blipFill>
                        <a:blip r:embed="rId14"/>
                        <a:srcRect/>
                        <a:stretch>
                          <a:fillRect/>
                        </a:stretch>
                      </p:blipFill>
                      <p:spPr bwMode="auto">
                        <a:xfrm>
                          <a:off x="7523163" y="3498850"/>
                          <a:ext cx="4094162" cy="776288"/>
                        </a:xfrm>
                        <a:prstGeom prst="rect">
                          <a:avLst/>
                        </a:prstGeom>
                        <a:noFill/>
                      </p:spPr>
                    </p:pic>
                  </p:oleObj>
                </mc:Fallback>
              </mc:AlternateContent>
            </a:graphicData>
          </a:graphic>
        </p:graphicFrame>
        <p:sp>
          <p:nvSpPr>
            <p:cNvPr id="24" name="矩形 23"/>
            <p:cNvSpPr/>
            <p:nvPr/>
          </p:nvSpPr>
          <p:spPr>
            <a:xfrm>
              <a:off x="6864287" y="3125323"/>
              <a:ext cx="3958135" cy="400110"/>
            </a:xfrm>
            <a:prstGeom prst="rect">
              <a:avLst/>
            </a:prstGeom>
          </p:spPr>
          <p:txBody>
            <a:bodyPr wrap="none">
              <a:spAutoFit/>
            </a:bodyPr>
            <a:lstStyle/>
            <a:p>
              <a:pPr algn="just"/>
              <a:r>
                <a:rPr lang="en-US" altLang="zh-CN" sz="2000" dirty="0"/>
                <a:t>The classification decision function, </a:t>
              </a:r>
              <a:endParaRPr lang="zh-CN" altLang="en-US" sz="2000" dirty="0"/>
            </a:p>
          </p:txBody>
        </p:sp>
        <p:graphicFrame>
          <p:nvGraphicFramePr>
            <p:cNvPr id="26" name="对象 25"/>
            <p:cNvGraphicFramePr>
              <a:graphicFrameLocks noChangeAspect="1"/>
            </p:cNvGraphicFramePr>
            <p:nvPr>
              <p:extLst>
                <p:ext uri="{D42A27DB-BD31-4B8C-83A1-F6EECF244321}">
                  <p14:modId xmlns:p14="http://schemas.microsoft.com/office/powerpoint/2010/main" val="1358706731"/>
                </p:ext>
              </p:extLst>
            </p:nvPr>
          </p:nvGraphicFramePr>
          <p:xfrm>
            <a:off x="7870825" y="4437063"/>
            <a:ext cx="2725738" cy="706437"/>
          </p:xfrm>
          <a:graphic>
            <a:graphicData uri="http://schemas.openxmlformats.org/presentationml/2006/ole">
              <mc:AlternateContent xmlns:mc="http://schemas.openxmlformats.org/markup-compatibility/2006">
                <mc:Choice xmlns:v="urn:schemas-microsoft-com:vml" Requires="v">
                  <p:oleObj spid="_x0000_s217957" name="Equation" r:id="rId15" imgW="1638000" imgH="431640" progId="Equation.DSMT4">
                    <p:embed/>
                  </p:oleObj>
                </mc:Choice>
                <mc:Fallback>
                  <p:oleObj name="Equation" r:id="rId15" imgW="1638000" imgH="431640" progId="Equation.DSMT4">
                    <p:embed/>
                    <p:pic>
                      <p:nvPicPr>
                        <p:cNvPr id="0" name=""/>
                        <p:cNvPicPr>
                          <a:picLocks noChangeAspect="1" noChangeArrowheads="1"/>
                        </p:cNvPicPr>
                        <p:nvPr/>
                      </p:nvPicPr>
                      <p:blipFill>
                        <a:blip r:embed="rId16"/>
                        <a:srcRect/>
                        <a:stretch>
                          <a:fillRect/>
                        </a:stretch>
                      </p:blipFill>
                      <p:spPr bwMode="auto">
                        <a:xfrm>
                          <a:off x="7870825" y="4437063"/>
                          <a:ext cx="2725738" cy="706437"/>
                        </a:xfrm>
                        <a:prstGeom prst="rect">
                          <a:avLst/>
                        </a:prstGeom>
                        <a:noFill/>
                      </p:spPr>
                    </p:pic>
                  </p:oleObj>
                </mc:Fallback>
              </mc:AlternateContent>
            </a:graphicData>
          </a:graphic>
        </p:graphicFrame>
        <p:sp>
          <p:nvSpPr>
            <p:cNvPr id="27" name="矩形 26"/>
            <p:cNvSpPr/>
            <p:nvPr/>
          </p:nvSpPr>
          <p:spPr>
            <a:xfrm>
              <a:off x="6920102" y="4156896"/>
              <a:ext cx="811441" cy="400110"/>
            </a:xfrm>
            <a:prstGeom prst="rect">
              <a:avLst/>
            </a:prstGeom>
          </p:spPr>
          <p:txBody>
            <a:bodyPr wrap="none">
              <a:spAutoFit/>
            </a:bodyPr>
            <a:lstStyle/>
            <a:p>
              <a:pPr algn="just"/>
              <a:r>
                <a:rPr lang="en-US" altLang="zh-CN" sz="2000" dirty="0"/>
                <a:t>where</a:t>
              </a:r>
              <a:endParaRPr lang="zh-CN" altLang="en-US" sz="2000" dirty="0"/>
            </a:p>
          </p:txBody>
        </p:sp>
        <p:sp>
          <p:nvSpPr>
            <p:cNvPr id="29" name="矩形 28"/>
            <p:cNvSpPr/>
            <p:nvPr/>
          </p:nvSpPr>
          <p:spPr bwMode="auto">
            <a:xfrm>
              <a:off x="10058401" y="1408684"/>
              <a:ext cx="970384" cy="522045"/>
            </a:xfrm>
            <a:prstGeom prst="rect">
              <a:avLst/>
            </a:prstGeom>
            <a:solidFill>
              <a:srgbClr val="7030A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1" name="矩形 30"/>
            <p:cNvSpPr/>
            <p:nvPr/>
          </p:nvSpPr>
          <p:spPr bwMode="auto">
            <a:xfrm>
              <a:off x="10058400" y="3613817"/>
              <a:ext cx="970385" cy="522045"/>
            </a:xfrm>
            <a:prstGeom prst="rect">
              <a:avLst/>
            </a:prstGeom>
            <a:solidFill>
              <a:srgbClr val="7030A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2" name="矩形 31"/>
            <p:cNvSpPr/>
            <p:nvPr/>
          </p:nvSpPr>
          <p:spPr bwMode="auto">
            <a:xfrm>
              <a:off x="9601200" y="4521998"/>
              <a:ext cx="995363" cy="522045"/>
            </a:xfrm>
            <a:prstGeom prst="rect">
              <a:avLst/>
            </a:prstGeom>
            <a:solidFill>
              <a:srgbClr val="7030A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3" name="下箭头 42">
              <a:extLst>
                <a:ext uri="{FF2B5EF4-FFF2-40B4-BE49-F238E27FC236}">
                  <a16:creationId xmlns:a16="http://schemas.microsoft.com/office/drawing/2014/main" id="{EEADB1B7-8CFB-4297-A4DC-03105208E371}"/>
                </a:ext>
              </a:extLst>
            </p:cNvPr>
            <p:cNvSpPr/>
            <p:nvPr/>
          </p:nvSpPr>
          <p:spPr bwMode="auto">
            <a:xfrm rot="16200000">
              <a:off x="5783745" y="3017764"/>
              <a:ext cx="212480" cy="609011"/>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4" name="文本框 33">
              <a:extLst>
                <a:ext uri="{FF2B5EF4-FFF2-40B4-BE49-F238E27FC236}">
                  <a16:creationId xmlns:a16="http://schemas.microsoft.com/office/drawing/2014/main" id="{AD683F83-B37E-4928-9DDE-7BBA56688D28}"/>
                </a:ext>
              </a:extLst>
            </p:cNvPr>
            <p:cNvSpPr txBox="1"/>
            <p:nvPr/>
          </p:nvSpPr>
          <p:spPr>
            <a:xfrm>
              <a:off x="5364495" y="2025820"/>
              <a:ext cx="1306893" cy="1015663"/>
            </a:xfrm>
            <a:prstGeom prst="rect">
              <a:avLst/>
            </a:prstGeom>
            <a:noFill/>
          </p:spPr>
          <p:txBody>
            <a:bodyPr wrap="square" rtlCol="0">
              <a:spAutoFit/>
            </a:bodyPr>
            <a:lstStyle/>
            <a:p>
              <a:pPr algn="just"/>
              <a:r>
                <a:rPr lang="en-US" altLang="zh-CN" sz="2000" dirty="0"/>
                <a:t>with the kernel function </a:t>
              </a:r>
              <a:r>
                <a:rPr lang="en-US" altLang="zh-CN" sz="2000" i="1" dirty="0"/>
                <a:t>K</a:t>
              </a:r>
              <a:endParaRPr lang="zh-CN" altLang="en-US" sz="2000" i="1" dirty="0"/>
            </a:p>
          </p:txBody>
        </p:sp>
      </p:grpSp>
      <p:grpSp>
        <p:nvGrpSpPr>
          <p:cNvPr id="3" name="组合 2">
            <a:extLst>
              <a:ext uri="{FF2B5EF4-FFF2-40B4-BE49-F238E27FC236}">
                <a16:creationId xmlns:a16="http://schemas.microsoft.com/office/drawing/2014/main" id="{BF2770D7-0851-4534-A7F4-7137925BC6A5}"/>
              </a:ext>
            </a:extLst>
          </p:cNvPr>
          <p:cNvGrpSpPr/>
          <p:nvPr/>
        </p:nvGrpSpPr>
        <p:grpSpPr>
          <a:xfrm>
            <a:off x="97266" y="5372350"/>
            <a:ext cx="11673577" cy="707886"/>
            <a:chOff x="97266" y="5372350"/>
            <a:chExt cx="11673577" cy="707886"/>
          </a:xfrm>
        </p:grpSpPr>
        <p:sp>
          <p:nvSpPr>
            <p:cNvPr id="35" name="文本框 34">
              <a:extLst>
                <a:ext uri="{FF2B5EF4-FFF2-40B4-BE49-F238E27FC236}">
                  <a16:creationId xmlns:a16="http://schemas.microsoft.com/office/drawing/2014/main" id="{BB0FD48A-413C-4AC9-AF82-04CEFDB597AB}"/>
                </a:ext>
              </a:extLst>
            </p:cNvPr>
            <p:cNvSpPr txBox="1"/>
            <p:nvPr/>
          </p:nvSpPr>
          <p:spPr>
            <a:xfrm>
              <a:off x="97266" y="5372350"/>
              <a:ext cx="11673577" cy="707886"/>
            </a:xfrm>
            <a:prstGeom prst="rect">
              <a:avLst/>
            </a:prstGeom>
            <a:noFill/>
          </p:spPr>
          <p:txBody>
            <a:bodyPr wrap="square" rtlCol="0">
              <a:spAutoFit/>
            </a:bodyPr>
            <a:lstStyle/>
            <a:p>
              <a:pPr algn="just"/>
              <a:r>
                <a:rPr lang="en-US" altLang="zh-CN" sz="2000" dirty="0"/>
                <a:t>When the mapping function                   implicitly represented by the kernel function                                  is nonlinear, the </a:t>
              </a:r>
              <a:r>
                <a:rPr lang="en-US" altLang="zh-CN" sz="2000" dirty="0" err="1"/>
                <a:t>kernelized</a:t>
              </a:r>
              <a:r>
                <a:rPr lang="en-US" altLang="zh-CN" sz="2000" dirty="0"/>
                <a:t> SVM is a nonlinear model and is called </a:t>
              </a:r>
              <a:r>
                <a:rPr lang="en-US" altLang="zh-CN" sz="2000" b="1" dirty="0">
                  <a:solidFill>
                    <a:srgbClr val="C00000"/>
                  </a:solidFill>
                </a:rPr>
                <a:t>nonlinear SVM</a:t>
              </a:r>
              <a:endParaRPr lang="zh-CN" altLang="en-US" sz="2000" b="1" dirty="0">
                <a:solidFill>
                  <a:srgbClr val="C00000"/>
                </a:solidFill>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1203280194"/>
                </p:ext>
              </p:extLst>
            </p:nvPr>
          </p:nvGraphicFramePr>
          <p:xfrm>
            <a:off x="3240610" y="5435177"/>
            <a:ext cx="1096962" cy="317500"/>
          </p:xfrm>
          <a:graphic>
            <a:graphicData uri="http://schemas.openxmlformats.org/presentationml/2006/ole">
              <mc:AlternateContent xmlns:mc="http://schemas.openxmlformats.org/markup-compatibility/2006">
                <mc:Choice xmlns:v="urn:schemas-microsoft-com:vml" Requires="v">
                  <p:oleObj spid="_x0000_s217958" name="Equation" r:id="rId17" imgW="685800" imgH="203040" progId="Equation.DSMT4">
                    <p:embed/>
                  </p:oleObj>
                </mc:Choice>
                <mc:Fallback>
                  <p:oleObj name="Equation" r:id="rId17" imgW="685800" imgH="203040" progId="Equation.DSMT4">
                    <p:embed/>
                    <p:pic>
                      <p:nvPicPr>
                        <p:cNvPr id="0" name=""/>
                        <p:cNvPicPr>
                          <a:picLocks noChangeAspect="1" noChangeArrowheads="1"/>
                        </p:cNvPicPr>
                        <p:nvPr/>
                      </p:nvPicPr>
                      <p:blipFill>
                        <a:blip r:embed="rId18"/>
                        <a:srcRect/>
                        <a:stretch>
                          <a:fillRect/>
                        </a:stretch>
                      </p:blipFill>
                      <p:spPr bwMode="auto">
                        <a:xfrm>
                          <a:off x="3240610" y="5435177"/>
                          <a:ext cx="1096962" cy="317500"/>
                        </a:xfrm>
                        <a:prstGeom prst="rect">
                          <a:avLst/>
                        </a:prstGeom>
                        <a:noFill/>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483760847"/>
                </p:ext>
              </p:extLst>
            </p:nvPr>
          </p:nvGraphicFramePr>
          <p:xfrm>
            <a:off x="9113947" y="5408144"/>
            <a:ext cx="2149695" cy="387212"/>
          </p:xfrm>
          <a:graphic>
            <a:graphicData uri="http://schemas.openxmlformats.org/presentationml/2006/ole">
              <mc:AlternateContent xmlns:mc="http://schemas.openxmlformats.org/markup-compatibility/2006">
                <mc:Choice xmlns:v="urn:schemas-microsoft-com:vml" Requires="v">
                  <p:oleObj spid="_x0000_s217959" name="Equation" r:id="rId19" imgW="1320480" imgH="241200" progId="Equation.DSMT4">
                    <p:embed/>
                  </p:oleObj>
                </mc:Choice>
                <mc:Fallback>
                  <p:oleObj name="Equation" r:id="rId19" imgW="1320480" imgH="241200" progId="Equation.DSMT4">
                    <p:embed/>
                    <p:pic>
                      <p:nvPicPr>
                        <p:cNvPr id="0" name=""/>
                        <p:cNvPicPr>
                          <a:picLocks noChangeAspect="1" noChangeArrowheads="1"/>
                        </p:cNvPicPr>
                        <p:nvPr/>
                      </p:nvPicPr>
                      <p:blipFill>
                        <a:blip r:embed="rId20"/>
                        <a:srcRect/>
                        <a:stretch>
                          <a:fillRect/>
                        </a:stretch>
                      </p:blipFill>
                      <p:spPr bwMode="auto">
                        <a:xfrm>
                          <a:off x="9113947" y="5408144"/>
                          <a:ext cx="2149695" cy="387212"/>
                        </a:xfrm>
                        <a:prstGeom prst="rect">
                          <a:avLst/>
                        </a:prstGeom>
                        <a:noFill/>
                      </p:spPr>
                    </p:pic>
                  </p:oleObj>
                </mc:Fallback>
              </mc:AlternateContent>
            </a:graphicData>
          </a:graphic>
        </p:graphicFrame>
      </p:grpSp>
    </p:spTree>
    <p:extLst>
      <p:ext uri="{BB962C8B-B14F-4D97-AF65-F5344CB8AC3E}">
        <p14:creationId xmlns:p14="http://schemas.microsoft.com/office/powerpoint/2010/main" val="2139226804"/>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1064501" cy="838200"/>
          </a:xfrm>
        </p:spPr>
        <p:txBody>
          <a:bodyPr/>
          <a:lstStyle/>
          <a:p>
            <a:r>
              <a:rPr lang="en-US" altLang="zh-CN" sz="3000" dirty="0">
                <a:ea typeface="楷体" panose="02010609060101010101" pitchFamily="49" charset="-122"/>
                <a:cs typeface="Calibri" panose="020F0502020204030204" pitchFamily="34" charset="0"/>
              </a:rPr>
              <a:t>Nonlinear SVM</a:t>
            </a:r>
            <a:endParaRPr lang="zh-CN" altLang="en-US" sz="3000" dirty="0">
              <a:ea typeface="楷体" panose="02010609060101010101" pitchFamily="49" charset="-122"/>
              <a:cs typeface="Calibri" panose="020F0502020204030204" pitchFamily="34" charset="0"/>
            </a:endParaRPr>
          </a:p>
        </p:txBody>
      </p:sp>
      <p:pic>
        <p:nvPicPr>
          <p:cNvPr id="2" name="图片 1"/>
          <p:cNvPicPr>
            <a:picLocks noChangeAspect="1"/>
          </p:cNvPicPr>
          <p:nvPr/>
        </p:nvPicPr>
        <p:blipFill>
          <a:blip r:embed="rId3"/>
          <a:stretch>
            <a:fillRect/>
          </a:stretch>
        </p:blipFill>
        <p:spPr>
          <a:xfrm>
            <a:off x="901090" y="885216"/>
            <a:ext cx="6890814" cy="5486400"/>
          </a:xfrm>
          <a:prstGeom prst="rect">
            <a:avLst/>
          </a:prstGeom>
        </p:spPr>
      </p:pic>
      <p:sp>
        <p:nvSpPr>
          <p:cNvPr id="5" name="矩形 4">
            <a:extLst>
              <a:ext uri="{FF2B5EF4-FFF2-40B4-BE49-F238E27FC236}">
                <a16:creationId xmlns:a16="http://schemas.microsoft.com/office/drawing/2014/main" id="{A45A6F0F-A409-44D3-8E85-76DB04D9265C}"/>
              </a:ext>
            </a:extLst>
          </p:cNvPr>
          <p:cNvSpPr/>
          <p:nvPr/>
        </p:nvSpPr>
        <p:spPr bwMode="auto">
          <a:xfrm>
            <a:off x="3160808" y="4334479"/>
            <a:ext cx="1692000" cy="28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6" name="对象 5">
            <a:extLst>
              <a:ext uri="{FF2B5EF4-FFF2-40B4-BE49-F238E27FC236}">
                <a16:creationId xmlns:a16="http://schemas.microsoft.com/office/drawing/2014/main" id="{9B6FBF7D-D615-41C3-8487-784A8CB101EE}"/>
              </a:ext>
            </a:extLst>
          </p:cNvPr>
          <p:cNvGraphicFramePr>
            <a:graphicFrameLocks noChangeAspect="1"/>
          </p:cNvGraphicFramePr>
          <p:nvPr>
            <p:extLst>
              <p:ext uri="{D42A27DB-BD31-4B8C-83A1-F6EECF244321}">
                <p14:modId xmlns:p14="http://schemas.microsoft.com/office/powerpoint/2010/main" val="3830266930"/>
              </p:ext>
            </p:extLst>
          </p:nvPr>
        </p:nvGraphicFramePr>
        <p:xfrm>
          <a:off x="3182009" y="4275588"/>
          <a:ext cx="1753716" cy="396000"/>
        </p:xfrm>
        <a:graphic>
          <a:graphicData uri="http://schemas.openxmlformats.org/presentationml/2006/ole">
            <mc:AlternateContent xmlns:mc="http://schemas.openxmlformats.org/markup-compatibility/2006">
              <mc:Choice xmlns:v="urn:schemas-microsoft-com:vml" Requires="v">
                <p:oleObj spid="_x0000_s231465" name="Equation" r:id="rId4" imgW="1269449" imgH="304668" progId="Equation.DSMT4">
                  <p:embed/>
                </p:oleObj>
              </mc:Choice>
              <mc:Fallback>
                <p:oleObj name="Equation" r:id="rId4" imgW="1269449" imgH="304668" progId="Equation.DSMT4">
                  <p:embed/>
                  <p:pic>
                    <p:nvPicPr>
                      <p:cNvPr id="3" name="对象 2">
                        <a:extLst>
                          <a:ext uri="{FF2B5EF4-FFF2-40B4-BE49-F238E27FC236}">
                            <a16:creationId xmlns:a16="http://schemas.microsoft.com/office/drawing/2014/main" id="{5BF05632-C2AC-499A-B1C2-235A7495D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2009" y="4275588"/>
                        <a:ext cx="1753716" cy="39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a:extLst>
              <a:ext uri="{FF2B5EF4-FFF2-40B4-BE49-F238E27FC236}">
                <a16:creationId xmlns:a16="http://schemas.microsoft.com/office/drawing/2014/main" id="{1AE02B06-F79A-4705-AA4F-736BADF822AA}"/>
              </a:ext>
            </a:extLst>
          </p:cNvPr>
          <p:cNvSpPr/>
          <p:nvPr/>
        </p:nvSpPr>
        <p:spPr bwMode="auto">
          <a:xfrm>
            <a:off x="3636900" y="4718507"/>
            <a:ext cx="900000" cy="28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8" name="对象 7">
            <a:extLst>
              <a:ext uri="{FF2B5EF4-FFF2-40B4-BE49-F238E27FC236}">
                <a16:creationId xmlns:a16="http://schemas.microsoft.com/office/drawing/2014/main" id="{B26387AA-BFFC-4D8D-A8DD-8F6B9A7F149E}"/>
              </a:ext>
            </a:extLst>
          </p:cNvPr>
          <p:cNvGraphicFramePr>
            <a:graphicFrameLocks noChangeAspect="1"/>
          </p:cNvGraphicFramePr>
          <p:nvPr>
            <p:extLst>
              <p:ext uri="{D42A27DB-BD31-4B8C-83A1-F6EECF244321}">
                <p14:modId xmlns:p14="http://schemas.microsoft.com/office/powerpoint/2010/main" val="2249597990"/>
              </p:ext>
            </p:extLst>
          </p:nvPr>
        </p:nvGraphicFramePr>
        <p:xfrm>
          <a:off x="3632368" y="4688780"/>
          <a:ext cx="946150" cy="328613"/>
        </p:xfrm>
        <a:graphic>
          <a:graphicData uri="http://schemas.openxmlformats.org/presentationml/2006/ole">
            <mc:AlternateContent xmlns:mc="http://schemas.openxmlformats.org/markup-compatibility/2006">
              <mc:Choice xmlns:v="urn:schemas-microsoft-com:vml" Requires="v">
                <p:oleObj spid="_x0000_s231466" name="Equation" r:id="rId6" imgW="685800" imgH="253800" progId="Equation.DSMT4">
                  <p:embed/>
                </p:oleObj>
              </mc:Choice>
              <mc:Fallback>
                <p:oleObj name="Equation" r:id="rId6" imgW="685800" imgH="253800" progId="Equation.DSMT4">
                  <p:embed/>
                  <p:pic>
                    <p:nvPicPr>
                      <p:cNvPr id="6" name="对象 5">
                        <a:extLst>
                          <a:ext uri="{FF2B5EF4-FFF2-40B4-BE49-F238E27FC236}">
                            <a16:creationId xmlns:a16="http://schemas.microsoft.com/office/drawing/2014/main" id="{9B6FBF7D-D615-41C3-8487-784A8CB101EE}"/>
                          </a:ext>
                        </a:extLst>
                      </p:cNvPr>
                      <p:cNvPicPr>
                        <a:picLocks noChangeAspect="1" noChangeArrowheads="1"/>
                      </p:cNvPicPr>
                      <p:nvPr/>
                    </p:nvPicPr>
                    <p:blipFill>
                      <a:blip r:embed="rId7"/>
                      <a:srcRect/>
                      <a:stretch>
                        <a:fillRect/>
                      </a:stretch>
                    </p:blipFill>
                    <p:spPr bwMode="auto">
                      <a:xfrm>
                        <a:off x="3632368" y="4688780"/>
                        <a:ext cx="946150" cy="328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55062254"/>
      </p:ext>
    </p:extLst>
  </p:cSld>
  <p:clrMapOvr>
    <a:masterClrMapping/>
  </p:clrMapOvr>
  <p:transition advTm="12526"/>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AC4A55F3-1252-41C4-9B9D-C3ED89567378}"/>
              </a:ext>
            </a:extLst>
          </p:cNvPr>
          <p:cNvSpPr txBox="1"/>
          <p:nvPr/>
        </p:nvSpPr>
        <p:spPr>
          <a:xfrm>
            <a:off x="802631" y="880257"/>
            <a:ext cx="10963799" cy="461665"/>
          </a:xfrm>
          <a:prstGeom prst="rect">
            <a:avLst/>
          </a:prstGeom>
          <a:noFill/>
        </p:spPr>
        <p:txBody>
          <a:bodyPr wrap="square" rtlCol="0">
            <a:spAutoFit/>
          </a:bodyPr>
          <a:lstStyle/>
          <a:p>
            <a:pPr algn="just"/>
            <a:r>
              <a:rPr lang="en-US" altLang="zh-CN" dirty="0"/>
              <a:t>Example:</a:t>
            </a:r>
            <a:endParaRPr lang="zh-CN" altLang="en-US" dirty="0"/>
          </a:p>
        </p:txBody>
      </p:sp>
      <p:sp>
        <p:nvSpPr>
          <p:cNvPr id="8" name="Rectangle 2"/>
          <p:cNvSpPr txBox="1">
            <a:spLocks noChangeArrowheads="1"/>
          </p:cNvSpPr>
          <p:nvPr/>
        </p:nvSpPr>
        <p:spPr bwMode="auto">
          <a:xfrm>
            <a:off x="930274" y="76200"/>
            <a:ext cx="1106450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Nonlinear SVM</a:t>
            </a:r>
            <a:endParaRPr lang="zh-CN" altLang="en-US" sz="3000" kern="0" dirty="0">
              <a:ea typeface="楷体" panose="02010609060101010101" pitchFamily="49" charset="-122"/>
              <a:cs typeface="Calibri" panose="020F0502020204030204" pitchFamily="34" charset="0"/>
            </a:endParaRPr>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33609" r="30873"/>
          <a:stretch/>
        </p:blipFill>
        <p:spPr>
          <a:xfrm>
            <a:off x="574286" y="1341921"/>
            <a:ext cx="5116969" cy="4407125"/>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33538" r="30731"/>
          <a:stretch/>
        </p:blipFill>
        <p:spPr>
          <a:xfrm>
            <a:off x="6284529" y="1289450"/>
            <a:ext cx="5174654" cy="4430332"/>
          </a:xfrm>
          <a:prstGeom prst="rect">
            <a:avLst/>
          </a:prstGeom>
        </p:spPr>
      </p:pic>
      <p:sp>
        <p:nvSpPr>
          <p:cNvPr id="13" name="文本框 12">
            <a:extLst>
              <a:ext uri="{FF2B5EF4-FFF2-40B4-BE49-F238E27FC236}">
                <a16:creationId xmlns:a16="http://schemas.microsoft.com/office/drawing/2014/main" id="{BB0FD48A-413C-4AC9-AF82-04CEFDB597AB}"/>
              </a:ext>
            </a:extLst>
          </p:cNvPr>
          <p:cNvSpPr txBox="1"/>
          <p:nvPr/>
        </p:nvSpPr>
        <p:spPr>
          <a:xfrm>
            <a:off x="1332680" y="5576630"/>
            <a:ext cx="3881347" cy="400110"/>
          </a:xfrm>
          <a:prstGeom prst="rect">
            <a:avLst/>
          </a:prstGeom>
          <a:noFill/>
        </p:spPr>
        <p:txBody>
          <a:bodyPr wrap="square" rtlCol="0">
            <a:spAutoFit/>
          </a:bodyPr>
          <a:lstStyle/>
          <a:p>
            <a:pPr algn="just"/>
            <a:r>
              <a:rPr lang="en-US" altLang="zh-CN" sz="2000" dirty="0"/>
              <a:t>A nonlinear classification problem</a:t>
            </a:r>
            <a:endParaRPr lang="zh-CN" altLang="en-US" sz="2000" b="1" dirty="0">
              <a:solidFill>
                <a:srgbClr val="C00000"/>
              </a:solidFill>
            </a:endParaRPr>
          </a:p>
        </p:txBody>
      </p:sp>
      <p:sp>
        <p:nvSpPr>
          <p:cNvPr id="14" name="文本框 13">
            <a:extLst>
              <a:ext uri="{FF2B5EF4-FFF2-40B4-BE49-F238E27FC236}">
                <a16:creationId xmlns:a16="http://schemas.microsoft.com/office/drawing/2014/main" id="{BB0FD48A-413C-4AC9-AF82-04CEFDB597AB}"/>
              </a:ext>
            </a:extLst>
          </p:cNvPr>
          <p:cNvSpPr txBox="1"/>
          <p:nvPr/>
        </p:nvSpPr>
        <p:spPr>
          <a:xfrm>
            <a:off x="7107687" y="5573388"/>
            <a:ext cx="3881347" cy="707886"/>
          </a:xfrm>
          <a:prstGeom prst="rect">
            <a:avLst/>
          </a:prstGeom>
          <a:noFill/>
        </p:spPr>
        <p:txBody>
          <a:bodyPr wrap="square" rtlCol="0">
            <a:spAutoFit/>
          </a:bodyPr>
          <a:lstStyle/>
          <a:p>
            <a:pPr algn="just"/>
            <a:r>
              <a:rPr lang="en-US" altLang="zh-CN" sz="2000" dirty="0"/>
              <a:t>The curve is the decision boundary obtained by using nonlinear SVM</a:t>
            </a:r>
            <a:endParaRPr lang="zh-CN" altLang="en-US" sz="2000" b="1" dirty="0">
              <a:solidFill>
                <a:srgbClr val="C00000"/>
              </a:solidFill>
            </a:endParaRPr>
          </a:p>
        </p:txBody>
      </p:sp>
    </p:spTree>
    <p:extLst>
      <p:ext uri="{BB962C8B-B14F-4D97-AF65-F5344CB8AC3E}">
        <p14:creationId xmlns:p14="http://schemas.microsoft.com/office/powerpoint/2010/main" val="3576187141"/>
      </p:ext>
    </p:extLst>
  </p:cSld>
  <p:clrMapOvr>
    <a:masterClrMapping/>
  </p:clrMapOvr>
  <p:transition advTm="12526"/>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14339" name="Rectangle 3"/>
          <p:cNvSpPr txBox="1">
            <a:spLocks noChangeArrowheads="1"/>
          </p:cNvSpPr>
          <p:nvPr/>
        </p:nvSpPr>
        <p:spPr bwMode="auto">
          <a:xfrm>
            <a:off x="572294" y="931865"/>
            <a:ext cx="10771442" cy="3959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Linear separability and hyperplanes</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The perceptron learning algorithm</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Hard-margin SVM</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Soft-margin SVM</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Kernelized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Multi-class classification with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Object detection using </a:t>
            </a:r>
            <a:r>
              <a:rPr lang="en-US" altLang="zh-CN" sz="2800" dirty="0" err="1">
                <a:latin typeface="Calibri" panose="020F0502020204030204" pitchFamily="34" charset="0"/>
                <a:ea typeface="楷体" panose="02010609060101010101" pitchFamily="49" charset="-122"/>
                <a:cs typeface="Calibri" panose="020F0502020204030204" pitchFamily="34" charset="0"/>
              </a:rPr>
              <a:t>SVM+HoG</a:t>
            </a:r>
            <a:endParaRPr lang="en-US" altLang="zh-CN" sz="2800" dirty="0">
              <a:latin typeface="Calibri" panose="020F0502020204030204" pitchFamily="34" charset="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759741925"/>
      </p:ext>
    </p:extLst>
  </p:cSld>
  <p:clrMapOvr>
    <a:masterClrMapping/>
  </p:clrMapOvr>
  <p:transition advTm="12526"/>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30274" y="76200"/>
            <a:ext cx="1106450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From binary classification to multi-class classification</a:t>
            </a:r>
            <a:endParaRPr lang="zh-CN" altLang="en-US" sz="3000" kern="0" dirty="0">
              <a:ea typeface="楷体" panose="02010609060101010101" pitchFamily="49" charset="-122"/>
              <a:cs typeface="Calibri" panose="020F0502020204030204" pitchFamily="34" charset="0"/>
            </a:endParaRPr>
          </a:p>
        </p:txBody>
      </p:sp>
      <p:sp>
        <p:nvSpPr>
          <p:cNvPr id="6" name="Rectangle 3">
            <a:extLst>
              <a:ext uri="{FF2B5EF4-FFF2-40B4-BE49-F238E27FC236}">
                <a16:creationId xmlns:a16="http://schemas.microsoft.com/office/drawing/2014/main" id="{E49E3899-538B-46FB-9F83-2DA55213E558}"/>
              </a:ext>
            </a:extLst>
          </p:cNvPr>
          <p:cNvSpPr txBox="1">
            <a:spLocks noChangeArrowheads="1"/>
          </p:cNvSpPr>
          <p:nvPr/>
        </p:nvSpPr>
        <p:spPr bwMode="auto">
          <a:xfrm>
            <a:off x="292607" y="864454"/>
            <a:ext cx="11463963" cy="1673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The previously mentioned SVM models are all designed for binary classification</a:t>
            </a:r>
          </a:p>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With proper extensions, binary classification models (not limited to SVM) can be adapted to solve the multi-class classification problems</a:t>
            </a:r>
          </a:p>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Two commonly used strategies to extend a binary classification model to a multi-class classification model, the</a:t>
            </a:r>
            <a:r>
              <a:rPr lang="en-US" altLang="zh-CN" sz="2400" dirty="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zh-CN" sz="2400" b="1" dirty="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one-versus-all</a:t>
            </a:r>
            <a:r>
              <a:rPr lang="en-US" altLang="zh-CN" sz="2400" dirty="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approach and the </a:t>
            </a:r>
            <a:r>
              <a:rPr lang="en-US" altLang="zh-CN" sz="2400" b="1" dirty="0">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one-versus-one</a:t>
            </a:r>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 approach</a:t>
            </a:r>
          </a:p>
        </p:txBody>
      </p:sp>
    </p:spTree>
    <p:extLst>
      <p:ext uri="{BB962C8B-B14F-4D97-AF65-F5344CB8AC3E}">
        <p14:creationId xmlns:p14="http://schemas.microsoft.com/office/powerpoint/2010/main" val="2469523047"/>
      </p:ext>
    </p:extLst>
  </p:cSld>
  <p:clrMapOvr>
    <a:masterClrMapping/>
  </p:clrMapOvr>
  <p:transition advTm="12526"/>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0969895" cy="838200"/>
          </a:xfrm>
        </p:spPr>
        <p:txBody>
          <a:bodyPr/>
          <a:lstStyle/>
          <a:p>
            <a:r>
              <a:rPr lang="en-US" altLang="zh-CN" sz="3000" dirty="0">
                <a:ea typeface="楷体" panose="02010609060101010101" pitchFamily="49" charset="-122"/>
                <a:cs typeface="Calibri" panose="020F0502020204030204" pitchFamily="34" charset="0"/>
              </a:rPr>
              <a:t>Hyperplane</a:t>
            </a:r>
            <a:endParaRPr lang="zh-CN" altLang="en-US" sz="3000" dirty="0">
              <a:ea typeface="楷体" panose="02010609060101010101" pitchFamily="49" charset="-122"/>
              <a:cs typeface="Calibri" panose="020F0502020204030204" pitchFamily="34" charset="0"/>
            </a:endParaRPr>
          </a:p>
        </p:txBody>
      </p:sp>
      <p:sp>
        <p:nvSpPr>
          <p:cNvPr id="8" name="文本框 7">
            <a:extLst>
              <a:ext uri="{FF2B5EF4-FFF2-40B4-BE49-F238E27FC236}">
                <a16:creationId xmlns:a16="http://schemas.microsoft.com/office/drawing/2014/main" id="{AC4A55F3-1252-41C4-9B9D-C3ED89567378}"/>
              </a:ext>
            </a:extLst>
          </p:cNvPr>
          <p:cNvSpPr txBox="1"/>
          <p:nvPr/>
        </p:nvSpPr>
        <p:spPr>
          <a:xfrm>
            <a:off x="804672" y="993617"/>
            <a:ext cx="3328155" cy="461665"/>
          </a:xfrm>
          <a:prstGeom prst="rect">
            <a:avLst/>
          </a:prstGeom>
          <a:noFill/>
        </p:spPr>
        <p:txBody>
          <a:bodyPr wrap="none" rtlCol="0">
            <a:spAutoFit/>
          </a:bodyPr>
          <a:lstStyle/>
          <a:p>
            <a:r>
              <a:rPr lang="en-US" altLang="zh-CN" b="1" dirty="0"/>
              <a:t>Definition 1</a:t>
            </a:r>
            <a:r>
              <a:rPr lang="en-US" altLang="zh-CN" dirty="0"/>
              <a:t>: Hyperplane</a:t>
            </a:r>
            <a:endParaRPr lang="zh-CN" altLang="en-US" dirty="0"/>
          </a:p>
        </p:txBody>
      </p:sp>
      <p:sp>
        <p:nvSpPr>
          <p:cNvPr id="9" name="文本框 8">
            <a:extLst>
              <a:ext uri="{FF2B5EF4-FFF2-40B4-BE49-F238E27FC236}">
                <a16:creationId xmlns:a16="http://schemas.microsoft.com/office/drawing/2014/main" id="{2557335A-D8B9-4275-B7AD-70D854B95950}"/>
              </a:ext>
            </a:extLst>
          </p:cNvPr>
          <p:cNvSpPr txBox="1"/>
          <p:nvPr/>
        </p:nvSpPr>
        <p:spPr>
          <a:xfrm>
            <a:off x="804671" y="1445788"/>
            <a:ext cx="10771444" cy="461665"/>
          </a:xfrm>
          <a:prstGeom prst="rect">
            <a:avLst/>
          </a:prstGeom>
          <a:noFill/>
        </p:spPr>
        <p:txBody>
          <a:bodyPr wrap="square" rtlCol="0">
            <a:spAutoFit/>
          </a:bodyPr>
          <a:lstStyle/>
          <a:p>
            <a:r>
              <a:rPr lang="en-US" altLang="zh-CN" dirty="0"/>
              <a:t>In geometry, a hyperplane is a </a:t>
            </a:r>
            <a:r>
              <a:rPr lang="en-US" altLang="zh-CN" b="1" dirty="0"/>
              <a:t>subspace</a:t>
            </a:r>
            <a:r>
              <a:rPr lang="en-US" altLang="zh-CN" dirty="0"/>
              <a:t> of one dimension less than its </a:t>
            </a:r>
            <a:r>
              <a:rPr lang="en-US" altLang="zh-CN" b="1" dirty="0"/>
              <a:t>ambient</a:t>
            </a:r>
            <a:r>
              <a:rPr lang="en-US" altLang="zh-CN" dirty="0"/>
              <a:t> space      </a:t>
            </a:r>
            <a:endParaRPr lang="zh-CN" altLang="en-US" dirty="0"/>
          </a:p>
        </p:txBody>
      </p:sp>
      <p:sp>
        <p:nvSpPr>
          <p:cNvPr id="12" name="矩形 11">
            <a:extLst>
              <a:ext uri="{FF2B5EF4-FFF2-40B4-BE49-F238E27FC236}">
                <a16:creationId xmlns:a16="http://schemas.microsoft.com/office/drawing/2014/main" id="{3B0EECBD-1338-44AB-A0E3-DCF036767410}"/>
              </a:ext>
            </a:extLst>
          </p:cNvPr>
          <p:cNvSpPr/>
          <p:nvPr/>
        </p:nvSpPr>
        <p:spPr bwMode="auto">
          <a:xfrm>
            <a:off x="676655" y="993617"/>
            <a:ext cx="11106849" cy="1089707"/>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14" name="文本框 13">
            <a:extLst>
              <a:ext uri="{FF2B5EF4-FFF2-40B4-BE49-F238E27FC236}">
                <a16:creationId xmlns:a16="http://schemas.microsoft.com/office/drawing/2014/main" id="{2557335A-D8B9-4275-B7AD-70D854B95950}"/>
              </a:ext>
            </a:extLst>
          </p:cNvPr>
          <p:cNvSpPr txBox="1"/>
          <p:nvPr/>
        </p:nvSpPr>
        <p:spPr>
          <a:xfrm>
            <a:off x="664839" y="2201504"/>
            <a:ext cx="11235329" cy="461665"/>
          </a:xfrm>
          <a:prstGeom prst="rect">
            <a:avLst/>
          </a:prstGeom>
          <a:noFill/>
        </p:spPr>
        <p:txBody>
          <a:bodyPr wrap="square" rtlCol="0">
            <a:spAutoFit/>
          </a:bodyPr>
          <a:lstStyle/>
          <a:p>
            <a:r>
              <a:rPr lang="en-US" altLang="zh-CN" dirty="0"/>
              <a:t>In </a:t>
            </a:r>
            <a:r>
              <a:rPr lang="en-US" altLang="zh-CN" i="1" dirty="0"/>
              <a:t>d</a:t>
            </a:r>
            <a:r>
              <a:rPr lang="en-US" altLang="zh-CN" dirty="0"/>
              <a:t>-D Euclidean space, a hyperplane is the set of points satisfying,</a:t>
            </a:r>
            <a:endParaRPr lang="zh-CN" altLang="en-US" dirty="0"/>
          </a:p>
        </p:txBody>
      </p:sp>
      <p:graphicFrame>
        <p:nvGraphicFramePr>
          <p:cNvPr id="15" name="Object 5">
            <a:extLst>
              <a:ext uri="{FF2B5EF4-FFF2-40B4-BE49-F238E27FC236}">
                <a16:creationId xmlns:a16="http://schemas.microsoft.com/office/drawing/2014/main" id="{713110F5-0CD9-4071-A11F-32F9F340BB27}"/>
              </a:ext>
            </a:extLst>
          </p:cNvPr>
          <p:cNvGraphicFramePr>
            <a:graphicFrameLocks noChangeAspect="1"/>
          </p:cNvGraphicFramePr>
          <p:nvPr/>
        </p:nvGraphicFramePr>
        <p:xfrm>
          <a:off x="4997927" y="2654151"/>
          <a:ext cx="1408112" cy="338137"/>
        </p:xfrm>
        <a:graphic>
          <a:graphicData uri="http://schemas.openxmlformats.org/presentationml/2006/ole">
            <mc:AlternateContent xmlns:mc="http://schemas.openxmlformats.org/markup-compatibility/2006">
              <mc:Choice xmlns:v="urn:schemas-microsoft-com:vml" Requires="v">
                <p:oleObj spid="_x0000_s207273" name="Equation" r:id="rId3" imgW="749160" imgH="177480" progId="Equation.DSMT4">
                  <p:embed/>
                </p:oleObj>
              </mc:Choice>
              <mc:Fallback>
                <p:oleObj name="Equation" r:id="rId3" imgW="749160" imgH="177480" progId="Equation.DSMT4">
                  <p:embed/>
                  <p:pic>
                    <p:nvPicPr>
                      <p:cNvPr id="0" name=""/>
                      <p:cNvPicPr>
                        <a:picLocks noChangeAspect="1" noChangeArrowheads="1"/>
                      </p:cNvPicPr>
                      <p:nvPr/>
                    </p:nvPicPr>
                    <p:blipFill>
                      <a:blip r:embed="rId4"/>
                      <a:srcRect/>
                      <a:stretch>
                        <a:fillRect/>
                      </a:stretch>
                    </p:blipFill>
                    <p:spPr bwMode="auto">
                      <a:xfrm>
                        <a:off x="4997927" y="2654151"/>
                        <a:ext cx="1408112" cy="338137"/>
                      </a:xfrm>
                      <a:prstGeom prst="rect">
                        <a:avLst/>
                      </a:prstGeom>
                      <a:noFill/>
                      <a:ln>
                        <a:noFill/>
                      </a:ln>
                    </p:spPr>
                  </p:pic>
                </p:oleObj>
              </mc:Fallback>
            </mc:AlternateContent>
          </a:graphicData>
        </a:graphic>
      </p:graphicFrame>
      <p:sp>
        <p:nvSpPr>
          <p:cNvPr id="16" name="文本框 15">
            <a:extLst>
              <a:ext uri="{FF2B5EF4-FFF2-40B4-BE49-F238E27FC236}">
                <a16:creationId xmlns:a16="http://schemas.microsoft.com/office/drawing/2014/main" id="{2557335A-D8B9-4275-B7AD-70D854B95950}"/>
              </a:ext>
            </a:extLst>
          </p:cNvPr>
          <p:cNvSpPr txBox="1"/>
          <p:nvPr/>
        </p:nvSpPr>
        <p:spPr>
          <a:xfrm>
            <a:off x="664840" y="3008096"/>
            <a:ext cx="11235329" cy="830997"/>
          </a:xfrm>
          <a:prstGeom prst="rect">
            <a:avLst/>
          </a:prstGeom>
          <a:noFill/>
        </p:spPr>
        <p:txBody>
          <a:bodyPr wrap="square" rtlCol="0">
            <a:spAutoFit/>
          </a:bodyPr>
          <a:lstStyle/>
          <a:p>
            <a:r>
              <a:rPr lang="en-US" altLang="zh-CN" dirty="0"/>
              <a:t>where             is the point locating on that hyperplane, </a:t>
            </a:r>
            <a:r>
              <a:rPr lang="en-US" altLang="zh-CN" b="1" dirty="0"/>
              <a:t>            </a:t>
            </a:r>
            <a:r>
              <a:rPr lang="en-US" altLang="zh-CN" dirty="0"/>
              <a:t> is the hyperplane’s normal vector, and </a:t>
            </a:r>
            <a:r>
              <a:rPr lang="en-US" altLang="zh-CN" i="1" dirty="0"/>
              <a:t>b</a:t>
            </a:r>
            <a:r>
              <a:rPr lang="en-US" altLang="zh-CN" dirty="0"/>
              <a:t> is a constant</a:t>
            </a:r>
            <a:endParaRPr lang="zh-CN" altLang="en-US" dirty="0"/>
          </a:p>
        </p:txBody>
      </p:sp>
      <p:graphicFrame>
        <p:nvGraphicFramePr>
          <p:cNvPr id="17" name="Object 5">
            <a:extLst>
              <a:ext uri="{FF2B5EF4-FFF2-40B4-BE49-F238E27FC236}">
                <a16:creationId xmlns:a16="http://schemas.microsoft.com/office/drawing/2014/main" id="{713110F5-0CD9-4071-A11F-32F9F340BB27}"/>
              </a:ext>
            </a:extLst>
          </p:cNvPr>
          <p:cNvGraphicFramePr>
            <a:graphicFrameLocks noChangeAspect="1"/>
          </p:cNvGraphicFramePr>
          <p:nvPr/>
        </p:nvGraphicFramePr>
        <p:xfrm>
          <a:off x="1581150" y="3040063"/>
          <a:ext cx="835025" cy="361950"/>
        </p:xfrm>
        <a:graphic>
          <a:graphicData uri="http://schemas.openxmlformats.org/presentationml/2006/ole">
            <mc:AlternateContent xmlns:mc="http://schemas.openxmlformats.org/markup-compatibility/2006">
              <mc:Choice xmlns:v="urn:schemas-microsoft-com:vml" Requires="v">
                <p:oleObj spid="_x0000_s207274" name="Equation" r:id="rId5" imgW="444240" imgH="190440" progId="Equation.DSMT4">
                  <p:embed/>
                </p:oleObj>
              </mc:Choice>
              <mc:Fallback>
                <p:oleObj name="Equation" r:id="rId5" imgW="444240" imgH="190440" progId="Equation.DSMT4">
                  <p:embed/>
                  <p:pic>
                    <p:nvPicPr>
                      <p:cNvPr id="0" name=""/>
                      <p:cNvPicPr>
                        <a:picLocks noChangeAspect="1" noChangeArrowheads="1"/>
                      </p:cNvPicPr>
                      <p:nvPr/>
                    </p:nvPicPr>
                    <p:blipFill>
                      <a:blip r:embed="rId6"/>
                      <a:srcRect/>
                      <a:stretch>
                        <a:fillRect/>
                      </a:stretch>
                    </p:blipFill>
                    <p:spPr bwMode="auto">
                      <a:xfrm>
                        <a:off x="1581150" y="3040063"/>
                        <a:ext cx="835025" cy="361950"/>
                      </a:xfrm>
                      <a:prstGeom prst="rect">
                        <a:avLst/>
                      </a:prstGeom>
                      <a:noFill/>
                      <a:ln>
                        <a:noFill/>
                      </a:ln>
                    </p:spPr>
                  </p:pic>
                </p:oleObj>
              </mc:Fallback>
            </mc:AlternateContent>
          </a:graphicData>
        </a:graphic>
      </p:graphicFrame>
      <p:graphicFrame>
        <p:nvGraphicFramePr>
          <p:cNvPr id="18" name="Object 5">
            <a:extLst>
              <a:ext uri="{FF2B5EF4-FFF2-40B4-BE49-F238E27FC236}">
                <a16:creationId xmlns:a16="http://schemas.microsoft.com/office/drawing/2014/main" id="{713110F5-0CD9-4071-A11F-32F9F340BB27}"/>
              </a:ext>
            </a:extLst>
          </p:cNvPr>
          <p:cNvGraphicFramePr>
            <a:graphicFrameLocks noChangeAspect="1"/>
          </p:cNvGraphicFramePr>
          <p:nvPr/>
        </p:nvGraphicFramePr>
        <p:xfrm>
          <a:off x="7389813" y="3048000"/>
          <a:ext cx="906462" cy="387350"/>
        </p:xfrm>
        <a:graphic>
          <a:graphicData uri="http://schemas.openxmlformats.org/presentationml/2006/ole">
            <mc:AlternateContent xmlns:mc="http://schemas.openxmlformats.org/markup-compatibility/2006">
              <mc:Choice xmlns:v="urn:schemas-microsoft-com:vml" Requires="v">
                <p:oleObj spid="_x0000_s207275" name="Equation" r:id="rId7" imgW="482400" imgH="203040" progId="Equation.DSMT4">
                  <p:embed/>
                </p:oleObj>
              </mc:Choice>
              <mc:Fallback>
                <p:oleObj name="Equation" r:id="rId7" imgW="482400" imgH="203040" progId="Equation.DSMT4">
                  <p:embed/>
                  <p:pic>
                    <p:nvPicPr>
                      <p:cNvPr id="0" name=""/>
                      <p:cNvPicPr>
                        <a:picLocks noChangeAspect="1" noChangeArrowheads="1"/>
                      </p:cNvPicPr>
                      <p:nvPr/>
                    </p:nvPicPr>
                    <p:blipFill>
                      <a:blip r:embed="rId8"/>
                      <a:srcRect/>
                      <a:stretch>
                        <a:fillRect/>
                      </a:stretch>
                    </p:blipFill>
                    <p:spPr bwMode="auto">
                      <a:xfrm>
                        <a:off x="7389813" y="3048000"/>
                        <a:ext cx="906462" cy="387350"/>
                      </a:xfrm>
                      <a:prstGeom prst="rect">
                        <a:avLst/>
                      </a:prstGeom>
                      <a:noFill/>
                      <a:ln>
                        <a:noFill/>
                      </a:ln>
                    </p:spPr>
                  </p:pic>
                </p:oleObj>
              </mc:Fallback>
            </mc:AlternateContent>
          </a:graphicData>
        </a:graphic>
      </p:graphicFrame>
      <p:sp>
        <p:nvSpPr>
          <p:cNvPr id="19" name="文本框 18">
            <a:extLst>
              <a:ext uri="{FF2B5EF4-FFF2-40B4-BE49-F238E27FC236}">
                <a16:creationId xmlns:a16="http://schemas.microsoft.com/office/drawing/2014/main" id="{0C649405-472C-43E1-BCC8-DB016B8A1CB3}"/>
              </a:ext>
            </a:extLst>
          </p:cNvPr>
          <p:cNvSpPr txBox="1"/>
          <p:nvPr/>
        </p:nvSpPr>
        <p:spPr>
          <a:xfrm>
            <a:off x="930274" y="4242138"/>
            <a:ext cx="10286247" cy="830997"/>
          </a:xfrm>
          <a:prstGeom prst="rect">
            <a:avLst/>
          </a:prstGeom>
          <a:solidFill>
            <a:srgbClr val="002060"/>
          </a:solidFill>
        </p:spPr>
        <p:txBody>
          <a:bodyPr wrap="square" rtlCol="0">
            <a:spAutoFit/>
          </a:bodyPr>
          <a:lstStyle/>
          <a:p>
            <a:r>
              <a:rPr lang="en-US" altLang="zh-CN" dirty="0">
                <a:solidFill>
                  <a:srgbClr val="FFFF00"/>
                </a:solidFill>
              </a:rPr>
              <a:t>If not so straightforward, make an analogy with the cases of the line in 2D space and the plane in the 3D Euclidean space</a:t>
            </a:r>
          </a:p>
        </p:txBody>
      </p:sp>
    </p:spTree>
    <p:extLst>
      <p:ext uri="{BB962C8B-B14F-4D97-AF65-F5344CB8AC3E}">
        <p14:creationId xmlns:p14="http://schemas.microsoft.com/office/powerpoint/2010/main" val="717590045"/>
      </p:ext>
    </p:extLst>
  </p:cSld>
  <p:clrMapOvr>
    <a:masterClrMapping/>
  </p:clrMapOvr>
  <p:transition advTm="12526"/>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30274" y="76200"/>
            <a:ext cx="1106450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One-versus-all</a:t>
            </a:r>
            <a:endParaRPr lang="zh-CN" altLang="en-US" sz="3000" kern="0" dirty="0">
              <a:ea typeface="楷体" panose="02010609060101010101" pitchFamily="49" charset="-122"/>
              <a:cs typeface="Calibri" panose="020F0502020204030204" pitchFamily="34" charset="0"/>
            </a:endParaRPr>
          </a:p>
        </p:txBody>
      </p:sp>
      <p:sp>
        <p:nvSpPr>
          <p:cNvPr id="4" name="文本框 3">
            <a:extLst>
              <a:ext uri="{FF2B5EF4-FFF2-40B4-BE49-F238E27FC236}">
                <a16:creationId xmlns:a16="http://schemas.microsoft.com/office/drawing/2014/main" id="{AC4A55F3-1252-41C4-9B9D-C3ED89567378}"/>
              </a:ext>
            </a:extLst>
          </p:cNvPr>
          <p:cNvSpPr txBox="1"/>
          <p:nvPr/>
        </p:nvSpPr>
        <p:spPr>
          <a:xfrm>
            <a:off x="802631" y="880257"/>
            <a:ext cx="10963799" cy="461665"/>
          </a:xfrm>
          <a:prstGeom prst="rect">
            <a:avLst/>
          </a:prstGeom>
          <a:noFill/>
        </p:spPr>
        <p:txBody>
          <a:bodyPr wrap="square" rtlCol="0">
            <a:spAutoFit/>
          </a:bodyPr>
          <a:lstStyle/>
          <a:p>
            <a:pPr algn="just"/>
            <a:r>
              <a:rPr lang="en-US" altLang="zh-CN" dirty="0">
                <a:ea typeface="ＭＳ Ｐゴシック" panose="020B0600070205080204" pitchFamily="34" charset="-128"/>
                <a:cs typeface="Times New Roman" panose="02020603050405020304" pitchFamily="18" charset="0"/>
              </a:rPr>
              <a:t>Suppose that we are solving a </a:t>
            </a:r>
            <a:r>
              <a:rPr lang="en-US" altLang="zh-CN" i="1" dirty="0">
                <a:ea typeface="ＭＳ Ｐゴシック" panose="020B0600070205080204" pitchFamily="34" charset="-128"/>
                <a:cs typeface="Times New Roman" panose="02020603050405020304" pitchFamily="18" charset="0"/>
              </a:rPr>
              <a:t>K</a:t>
            </a:r>
            <a:r>
              <a:rPr lang="en-US" altLang="zh-CN" dirty="0">
                <a:ea typeface="ＭＳ Ｐゴシック" panose="020B0600070205080204" pitchFamily="34" charset="-128"/>
                <a:cs typeface="Times New Roman" panose="02020603050405020304" pitchFamily="18" charset="0"/>
              </a:rPr>
              <a:t>-class classification task</a:t>
            </a:r>
          </a:p>
        </p:txBody>
      </p:sp>
      <p:sp>
        <p:nvSpPr>
          <p:cNvPr id="5" name="矩形 4">
            <a:extLst>
              <a:ext uri="{FF2B5EF4-FFF2-40B4-BE49-F238E27FC236}">
                <a16:creationId xmlns:a16="http://schemas.microsoft.com/office/drawing/2014/main" id="{1DBFD336-6986-4959-8AAC-CB7D6A8C141E}"/>
              </a:ext>
            </a:extLst>
          </p:cNvPr>
          <p:cNvSpPr/>
          <p:nvPr/>
        </p:nvSpPr>
        <p:spPr bwMode="auto">
          <a:xfrm>
            <a:off x="901616" y="1484275"/>
            <a:ext cx="11064501" cy="1552223"/>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7" name="文本框 6">
            <a:extLst>
              <a:ext uri="{FF2B5EF4-FFF2-40B4-BE49-F238E27FC236}">
                <a16:creationId xmlns:a16="http://schemas.microsoft.com/office/drawing/2014/main" id="{AD683F83-B37E-4928-9DDE-7BBA56688D28}"/>
              </a:ext>
            </a:extLst>
          </p:cNvPr>
          <p:cNvSpPr txBox="1"/>
          <p:nvPr/>
        </p:nvSpPr>
        <p:spPr>
          <a:xfrm>
            <a:off x="926792" y="1478922"/>
            <a:ext cx="1923985" cy="400110"/>
          </a:xfrm>
          <a:prstGeom prst="rect">
            <a:avLst/>
          </a:prstGeom>
          <a:noFill/>
        </p:spPr>
        <p:txBody>
          <a:bodyPr wrap="square" rtlCol="0">
            <a:spAutoFit/>
          </a:bodyPr>
          <a:lstStyle/>
          <a:p>
            <a:pPr algn="just"/>
            <a:r>
              <a:rPr lang="en-US" altLang="zh-CN" sz="2000" dirty="0"/>
              <a:t>Training stage</a:t>
            </a:r>
            <a:endParaRPr lang="zh-CN" altLang="en-US" sz="2000" dirty="0"/>
          </a:p>
        </p:txBody>
      </p:sp>
      <p:sp>
        <p:nvSpPr>
          <p:cNvPr id="9" name="文本框 8">
            <a:extLst>
              <a:ext uri="{FF2B5EF4-FFF2-40B4-BE49-F238E27FC236}">
                <a16:creationId xmlns:a16="http://schemas.microsoft.com/office/drawing/2014/main" id="{F7B2F00F-7481-4B70-9792-021972DF1922}"/>
              </a:ext>
            </a:extLst>
          </p:cNvPr>
          <p:cNvSpPr txBox="1"/>
          <p:nvPr/>
        </p:nvSpPr>
        <p:spPr>
          <a:xfrm>
            <a:off x="1360312" y="1854586"/>
            <a:ext cx="9800502" cy="400110"/>
          </a:xfrm>
          <a:prstGeom prst="rect">
            <a:avLst/>
          </a:prstGeom>
          <a:noFill/>
        </p:spPr>
        <p:txBody>
          <a:bodyPr wrap="square" rtlCol="0">
            <a:spAutoFit/>
          </a:bodyPr>
          <a:lstStyle/>
          <a:p>
            <a:pPr algn="just"/>
            <a:r>
              <a:rPr lang="en-US" altLang="zh-CN" sz="2000" dirty="0"/>
              <a:t>We need to train </a:t>
            </a:r>
            <a:r>
              <a:rPr lang="en-US" altLang="zh-CN" sz="2000" i="1" dirty="0"/>
              <a:t>K</a:t>
            </a:r>
            <a:r>
              <a:rPr lang="en-US" altLang="zh-CN" sz="2000" dirty="0"/>
              <a:t> binary classifiers </a:t>
            </a:r>
            <a:endParaRPr lang="zh-CN" altLang="en-US" sz="2000" dirty="0"/>
          </a:p>
        </p:txBody>
      </p:sp>
      <p:sp>
        <p:nvSpPr>
          <p:cNvPr id="11" name="文本框 10">
            <a:extLst>
              <a:ext uri="{FF2B5EF4-FFF2-40B4-BE49-F238E27FC236}">
                <a16:creationId xmlns:a16="http://schemas.microsoft.com/office/drawing/2014/main" id="{D0F7E76A-83F6-46E9-A117-41E829F50029}"/>
              </a:ext>
            </a:extLst>
          </p:cNvPr>
          <p:cNvSpPr txBox="1"/>
          <p:nvPr/>
        </p:nvSpPr>
        <p:spPr>
          <a:xfrm>
            <a:off x="1755850" y="2233812"/>
            <a:ext cx="10010580" cy="707886"/>
          </a:xfrm>
          <a:prstGeom prst="rect">
            <a:avLst/>
          </a:prstGeom>
          <a:noFill/>
        </p:spPr>
        <p:txBody>
          <a:bodyPr wrap="square" rtlCol="0">
            <a:spAutoFit/>
          </a:bodyPr>
          <a:lstStyle/>
          <a:p>
            <a:pPr algn="just"/>
            <a:r>
              <a:rPr lang="en-US" altLang="zh-CN" sz="2000" dirty="0"/>
              <a:t>When training </a:t>
            </a:r>
            <a:r>
              <a:rPr lang="en-US" altLang="zh-CN" sz="2000" i="1" dirty="0" err="1"/>
              <a:t>h</a:t>
            </a:r>
            <a:r>
              <a:rPr lang="en-US" altLang="zh-CN" sz="2000" i="1" baseline="-25000" dirty="0" err="1"/>
              <a:t>k</a:t>
            </a:r>
            <a:r>
              <a:rPr lang="en-US" altLang="zh-CN" sz="2000" dirty="0"/>
              <a:t> (represented by the hyperplane (</a:t>
            </a:r>
            <a:r>
              <a:rPr lang="en-US" altLang="zh-CN" sz="2000" b="1" dirty="0" err="1"/>
              <a:t>w</a:t>
            </a:r>
            <a:r>
              <a:rPr lang="en-US" altLang="zh-CN" sz="2000" i="1" baseline="-25000" dirty="0" err="1"/>
              <a:t>k</a:t>
            </a:r>
            <a:r>
              <a:rPr lang="en-US" altLang="zh-CN" sz="2000" dirty="0"/>
              <a:t>, </a:t>
            </a:r>
            <a:r>
              <a:rPr lang="en-US" altLang="zh-CN" sz="2000" i="1" dirty="0" err="1"/>
              <a:t>b</a:t>
            </a:r>
            <a:r>
              <a:rPr lang="en-US" altLang="zh-CN" sz="2000" i="1" baseline="-25000" dirty="0" err="1"/>
              <a:t>k</a:t>
            </a:r>
            <a:r>
              <a:rPr lang="en-US" altLang="zh-CN" sz="2000" dirty="0"/>
              <a:t>)), taking training samples belonging to </a:t>
            </a:r>
            <a:r>
              <a:rPr lang="en-US" altLang="zh-CN" sz="2000" i="1" dirty="0"/>
              <a:t>k</a:t>
            </a:r>
            <a:r>
              <a:rPr lang="en-US" altLang="zh-CN" sz="2000" dirty="0"/>
              <a:t>th-class as the positive training samples, and all the other ones as negative training samples</a:t>
            </a:r>
            <a:endParaRPr lang="zh-CN" altLang="en-US" sz="2000" dirty="0"/>
          </a:p>
        </p:txBody>
      </p:sp>
      <p:sp>
        <p:nvSpPr>
          <p:cNvPr id="20" name="矩形 19">
            <a:extLst>
              <a:ext uri="{FF2B5EF4-FFF2-40B4-BE49-F238E27FC236}">
                <a16:creationId xmlns:a16="http://schemas.microsoft.com/office/drawing/2014/main" id="{59FED70B-FA03-42A7-8303-14A3A30CACF2}"/>
              </a:ext>
            </a:extLst>
          </p:cNvPr>
          <p:cNvSpPr/>
          <p:nvPr/>
        </p:nvSpPr>
        <p:spPr bwMode="auto">
          <a:xfrm>
            <a:off x="904178" y="3135996"/>
            <a:ext cx="11064501" cy="1792537"/>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21" name="文本框 20">
            <a:extLst>
              <a:ext uri="{FF2B5EF4-FFF2-40B4-BE49-F238E27FC236}">
                <a16:creationId xmlns:a16="http://schemas.microsoft.com/office/drawing/2014/main" id="{A53FA8AC-854B-47E1-A0EB-5A399F9385ED}"/>
              </a:ext>
            </a:extLst>
          </p:cNvPr>
          <p:cNvSpPr txBox="1"/>
          <p:nvPr/>
        </p:nvSpPr>
        <p:spPr>
          <a:xfrm>
            <a:off x="929354" y="3130643"/>
            <a:ext cx="1923985" cy="400110"/>
          </a:xfrm>
          <a:prstGeom prst="rect">
            <a:avLst/>
          </a:prstGeom>
          <a:noFill/>
        </p:spPr>
        <p:txBody>
          <a:bodyPr wrap="square" rtlCol="0">
            <a:spAutoFit/>
          </a:bodyPr>
          <a:lstStyle/>
          <a:p>
            <a:pPr algn="just"/>
            <a:r>
              <a:rPr lang="en-US" altLang="zh-CN" sz="2000" dirty="0"/>
              <a:t>Testing stage</a:t>
            </a:r>
            <a:endParaRPr lang="zh-CN" altLang="en-US" sz="2000" dirty="0"/>
          </a:p>
        </p:txBody>
      </p:sp>
      <p:sp>
        <p:nvSpPr>
          <p:cNvPr id="22" name="文本框 21">
            <a:extLst>
              <a:ext uri="{FF2B5EF4-FFF2-40B4-BE49-F238E27FC236}">
                <a16:creationId xmlns:a16="http://schemas.microsoft.com/office/drawing/2014/main" id="{71728ACE-7F49-4AA5-B74D-B63B38CDCA8B}"/>
              </a:ext>
            </a:extLst>
          </p:cNvPr>
          <p:cNvSpPr txBox="1"/>
          <p:nvPr/>
        </p:nvSpPr>
        <p:spPr>
          <a:xfrm>
            <a:off x="1673424" y="3506307"/>
            <a:ext cx="9800502" cy="400110"/>
          </a:xfrm>
          <a:prstGeom prst="rect">
            <a:avLst/>
          </a:prstGeom>
          <a:noFill/>
        </p:spPr>
        <p:txBody>
          <a:bodyPr wrap="square" rtlCol="0">
            <a:spAutoFit/>
          </a:bodyPr>
          <a:lstStyle/>
          <a:p>
            <a:pPr algn="just"/>
            <a:r>
              <a:rPr lang="en-US" altLang="zh-CN" sz="2000" dirty="0"/>
              <a:t>Given a test sample </a:t>
            </a:r>
            <a:r>
              <a:rPr lang="en-US" altLang="zh-CN" sz="2000" b="1" dirty="0"/>
              <a:t>t</a:t>
            </a:r>
            <a:r>
              <a:rPr lang="en-US" altLang="zh-CN" sz="2000" dirty="0"/>
              <a:t>                                                           </a:t>
            </a:r>
            <a:endParaRPr lang="zh-CN" altLang="en-US" sz="2000" dirty="0"/>
          </a:p>
        </p:txBody>
      </p:sp>
      <p:sp>
        <p:nvSpPr>
          <p:cNvPr id="23" name="文本框 22">
            <a:extLst>
              <a:ext uri="{FF2B5EF4-FFF2-40B4-BE49-F238E27FC236}">
                <a16:creationId xmlns:a16="http://schemas.microsoft.com/office/drawing/2014/main" id="{D9B8AD40-E220-4D73-A228-C25597C9853A}"/>
              </a:ext>
            </a:extLst>
          </p:cNvPr>
          <p:cNvSpPr txBox="1"/>
          <p:nvPr/>
        </p:nvSpPr>
        <p:spPr>
          <a:xfrm>
            <a:off x="1672144" y="3935331"/>
            <a:ext cx="8524279" cy="400110"/>
          </a:xfrm>
          <a:prstGeom prst="rect">
            <a:avLst/>
          </a:prstGeom>
          <a:noFill/>
        </p:spPr>
        <p:txBody>
          <a:bodyPr wrap="square" rtlCol="0">
            <a:spAutoFit/>
          </a:bodyPr>
          <a:lstStyle/>
          <a:p>
            <a:pPr algn="just"/>
            <a:r>
              <a:rPr lang="en-US" altLang="zh-CN" sz="2000" dirty="0"/>
              <a:t>Compute </a:t>
            </a:r>
            <a:r>
              <a:rPr lang="en-US" altLang="zh-CN" sz="2000" b="1" dirty="0"/>
              <a:t>t</a:t>
            </a:r>
            <a:r>
              <a:rPr lang="en-US" altLang="zh-CN" sz="2000" dirty="0"/>
              <a:t>’s classification response with respect to all the </a:t>
            </a:r>
            <a:r>
              <a:rPr lang="en-US" altLang="zh-CN" sz="2000" i="1" dirty="0"/>
              <a:t>K</a:t>
            </a:r>
            <a:r>
              <a:rPr lang="en-US" altLang="zh-CN" sz="2000" dirty="0"/>
              <a:t> classifiers</a:t>
            </a:r>
            <a:endParaRPr lang="zh-CN" altLang="en-US" sz="2000" dirty="0"/>
          </a:p>
        </p:txBody>
      </p:sp>
      <p:sp>
        <p:nvSpPr>
          <p:cNvPr id="25" name="文本框 24">
            <a:extLst>
              <a:ext uri="{FF2B5EF4-FFF2-40B4-BE49-F238E27FC236}">
                <a16:creationId xmlns:a16="http://schemas.microsoft.com/office/drawing/2014/main" id="{D0627FD7-49FD-49F9-B05D-944A7ACA2902}"/>
              </a:ext>
            </a:extLst>
          </p:cNvPr>
          <p:cNvSpPr txBox="1"/>
          <p:nvPr/>
        </p:nvSpPr>
        <p:spPr>
          <a:xfrm>
            <a:off x="1673255" y="4335224"/>
            <a:ext cx="2852641" cy="400110"/>
          </a:xfrm>
          <a:prstGeom prst="rect">
            <a:avLst/>
          </a:prstGeom>
          <a:noFill/>
        </p:spPr>
        <p:txBody>
          <a:bodyPr wrap="square" rtlCol="0">
            <a:spAutoFit/>
          </a:bodyPr>
          <a:lstStyle/>
          <a:p>
            <a:pPr algn="just"/>
            <a:r>
              <a:rPr lang="en-US" altLang="zh-CN" sz="2000" b="1" dirty="0"/>
              <a:t>t</a:t>
            </a:r>
            <a:r>
              <a:rPr lang="en-US" altLang="zh-CN" sz="2000" dirty="0"/>
              <a:t>’s label = </a:t>
            </a:r>
            <a:endParaRPr lang="en-US" altLang="zh-CN" sz="20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graphicFrame>
        <p:nvGraphicFramePr>
          <p:cNvPr id="29" name="对象 28">
            <a:extLst>
              <a:ext uri="{FF2B5EF4-FFF2-40B4-BE49-F238E27FC236}">
                <a16:creationId xmlns:a16="http://schemas.microsoft.com/office/drawing/2014/main" id="{E59E5E0B-5B08-4364-80BB-B1588E4132BB}"/>
              </a:ext>
            </a:extLst>
          </p:cNvPr>
          <p:cNvGraphicFramePr>
            <a:graphicFrameLocks noChangeAspect="1"/>
          </p:cNvGraphicFramePr>
          <p:nvPr>
            <p:extLst>
              <p:ext uri="{D42A27DB-BD31-4B8C-83A1-F6EECF244321}">
                <p14:modId xmlns:p14="http://schemas.microsoft.com/office/powerpoint/2010/main" val="622318200"/>
              </p:ext>
            </p:extLst>
          </p:nvPr>
        </p:nvGraphicFramePr>
        <p:xfrm>
          <a:off x="5218534" y="1873256"/>
          <a:ext cx="1119187" cy="400050"/>
        </p:xfrm>
        <a:graphic>
          <a:graphicData uri="http://schemas.openxmlformats.org/presentationml/2006/ole">
            <mc:AlternateContent xmlns:mc="http://schemas.openxmlformats.org/markup-compatibility/2006">
              <mc:Choice xmlns:v="urn:schemas-microsoft-com:vml" Requires="v">
                <p:oleObj spid="_x0000_s218396" name="Equation" r:id="rId3" imgW="711000" imgH="228600" progId="Equation.DSMT4">
                  <p:embed/>
                </p:oleObj>
              </mc:Choice>
              <mc:Fallback>
                <p:oleObj name="Equation" r:id="rId3" imgW="711000" imgH="228600" progId="Equation.DSMT4">
                  <p:embed/>
                  <p:pic>
                    <p:nvPicPr>
                      <p:cNvPr id="0" name=""/>
                      <p:cNvPicPr>
                        <a:picLocks noChangeAspect="1" noChangeArrowheads="1"/>
                      </p:cNvPicPr>
                      <p:nvPr/>
                    </p:nvPicPr>
                    <p:blipFill>
                      <a:blip r:embed="rId4"/>
                      <a:srcRect/>
                      <a:stretch>
                        <a:fillRect/>
                      </a:stretch>
                    </p:blipFill>
                    <p:spPr bwMode="auto">
                      <a:xfrm>
                        <a:off x="5218534" y="1873256"/>
                        <a:ext cx="1119187" cy="400050"/>
                      </a:xfrm>
                      <a:prstGeom prst="rect">
                        <a:avLst/>
                      </a:prstGeom>
                      <a:noFill/>
                    </p:spPr>
                  </p:pic>
                </p:oleObj>
              </mc:Fallback>
            </mc:AlternateContent>
          </a:graphicData>
        </a:graphic>
      </p:graphicFrame>
      <p:graphicFrame>
        <p:nvGraphicFramePr>
          <p:cNvPr id="31" name="对象 30">
            <a:extLst>
              <a:ext uri="{FF2B5EF4-FFF2-40B4-BE49-F238E27FC236}">
                <a16:creationId xmlns:a16="http://schemas.microsoft.com/office/drawing/2014/main" id="{E59E5E0B-5B08-4364-80BB-B1588E4132BB}"/>
              </a:ext>
            </a:extLst>
          </p:cNvPr>
          <p:cNvGraphicFramePr>
            <a:graphicFrameLocks noChangeAspect="1"/>
          </p:cNvGraphicFramePr>
          <p:nvPr>
            <p:extLst>
              <p:ext uri="{D42A27DB-BD31-4B8C-83A1-F6EECF244321}">
                <p14:modId xmlns:p14="http://schemas.microsoft.com/office/powerpoint/2010/main" val="1411483380"/>
              </p:ext>
            </p:extLst>
          </p:nvPr>
        </p:nvGraphicFramePr>
        <p:xfrm>
          <a:off x="8968919" y="3855775"/>
          <a:ext cx="1198562" cy="533400"/>
        </p:xfrm>
        <a:graphic>
          <a:graphicData uri="http://schemas.openxmlformats.org/presentationml/2006/ole">
            <mc:AlternateContent xmlns:mc="http://schemas.openxmlformats.org/markup-compatibility/2006">
              <mc:Choice xmlns:v="urn:schemas-microsoft-com:vml" Requires="v">
                <p:oleObj spid="_x0000_s218397" name="Equation" r:id="rId5" imgW="761760" imgH="304560" progId="Equation.DSMT4">
                  <p:embed/>
                </p:oleObj>
              </mc:Choice>
              <mc:Fallback>
                <p:oleObj name="Equation" r:id="rId5" imgW="761760" imgH="304560" progId="Equation.DSMT4">
                  <p:embed/>
                  <p:pic>
                    <p:nvPicPr>
                      <p:cNvPr id="0" name=""/>
                      <p:cNvPicPr>
                        <a:picLocks noChangeAspect="1" noChangeArrowheads="1"/>
                      </p:cNvPicPr>
                      <p:nvPr/>
                    </p:nvPicPr>
                    <p:blipFill>
                      <a:blip r:embed="rId6"/>
                      <a:srcRect/>
                      <a:stretch>
                        <a:fillRect/>
                      </a:stretch>
                    </p:blipFill>
                    <p:spPr bwMode="auto">
                      <a:xfrm>
                        <a:off x="8968919" y="3855775"/>
                        <a:ext cx="1198562" cy="533400"/>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E59E5E0B-5B08-4364-80BB-B1588E4132BB}"/>
              </a:ext>
            </a:extLst>
          </p:cNvPr>
          <p:cNvGraphicFramePr>
            <a:graphicFrameLocks noChangeAspect="1"/>
          </p:cNvGraphicFramePr>
          <p:nvPr>
            <p:extLst>
              <p:ext uri="{D42A27DB-BD31-4B8C-83A1-F6EECF244321}">
                <p14:modId xmlns:p14="http://schemas.microsoft.com/office/powerpoint/2010/main" val="2377875"/>
              </p:ext>
            </p:extLst>
          </p:nvPr>
        </p:nvGraphicFramePr>
        <p:xfrm>
          <a:off x="2856158" y="4328458"/>
          <a:ext cx="1617662" cy="600075"/>
        </p:xfrm>
        <a:graphic>
          <a:graphicData uri="http://schemas.openxmlformats.org/presentationml/2006/ole">
            <mc:AlternateContent xmlns:mc="http://schemas.openxmlformats.org/markup-compatibility/2006">
              <mc:Choice xmlns:v="urn:schemas-microsoft-com:vml" Requires="v">
                <p:oleObj spid="_x0000_s218398" name="Equation" r:id="rId7" imgW="1028520" imgH="342720" progId="Equation.DSMT4">
                  <p:embed/>
                </p:oleObj>
              </mc:Choice>
              <mc:Fallback>
                <p:oleObj name="Equation" r:id="rId7" imgW="1028520" imgH="342720" progId="Equation.DSMT4">
                  <p:embed/>
                  <p:pic>
                    <p:nvPicPr>
                      <p:cNvPr id="0" name=""/>
                      <p:cNvPicPr>
                        <a:picLocks noChangeAspect="1" noChangeArrowheads="1"/>
                      </p:cNvPicPr>
                      <p:nvPr/>
                    </p:nvPicPr>
                    <p:blipFill>
                      <a:blip r:embed="rId8"/>
                      <a:srcRect/>
                      <a:stretch>
                        <a:fillRect/>
                      </a:stretch>
                    </p:blipFill>
                    <p:spPr bwMode="auto">
                      <a:xfrm>
                        <a:off x="2856158" y="4328458"/>
                        <a:ext cx="1617662" cy="600075"/>
                      </a:xfrm>
                      <a:prstGeom prst="rect">
                        <a:avLst/>
                      </a:prstGeom>
                      <a:noFill/>
                    </p:spPr>
                  </p:pic>
                </p:oleObj>
              </mc:Fallback>
            </mc:AlternateContent>
          </a:graphicData>
        </a:graphic>
      </p:graphicFrame>
    </p:spTree>
    <p:extLst>
      <p:ext uri="{BB962C8B-B14F-4D97-AF65-F5344CB8AC3E}">
        <p14:creationId xmlns:p14="http://schemas.microsoft.com/office/powerpoint/2010/main" val="3996469795"/>
      </p:ext>
    </p:extLst>
  </p:cSld>
  <p:clrMapOvr>
    <a:masterClrMapping/>
  </p:clrMapOvr>
  <p:transition advTm="12526"/>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30274" y="76200"/>
            <a:ext cx="1106450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One-versus-all: A toy example</a:t>
            </a:r>
            <a:endParaRPr lang="zh-CN" altLang="en-US" sz="3000" kern="0" dirty="0">
              <a:ea typeface="楷体" panose="02010609060101010101" pitchFamily="49" charset="-122"/>
              <a:cs typeface="Calibri" panose="020F0502020204030204" pitchFamily="34" charset="0"/>
            </a:endParaRPr>
          </a:p>
        </p:txBody>
      </p:sp>
      <p:sp>
        <p:nvSpPr>
          <p:cNvPr id="2" name="矩形 1"/>
          <p:cNvSpPr/>
          <p:nvPr/>
        </p:nvSpPr>
        <p:spPr bwMode="auto">
          <a:xfrm>
            <a:off x="138021" y="2380890"/>
            <a:ext cx="2700000" cy="2700000"/>
          </a:xfrm>
          <a:prstGeom prst="rect">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 name="矩形 2"/>
          <p:cNvSpPr/>
          <p:nvPr/>
        </p:nvSpPr>
        <p:spPr bwMode="auto">
          <a:xfrm>
            <a:off x="549982" y="3210136"/>
            <a:ext cx="90000" cy="90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27" name="矩形 26"/>
          <p:cNvSpPr/>
          <p:nvPr/>
        </p:nvSpPr>
        <p:spPr bwMode="auto">
          <a:xfrm>
            <a:off x="288587" y="3386506"/>
            <a:ext cx="90000" cy="90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28" name="矩形 27"/>
          <p:cNvSpPr/>
          <p:nvPr/>
        </p:nvSpPr>
        <p:spPr bwMode="auto">
          <a:xfrm>
            <a:off x="288587" y="3573259"/>
            <a:ext cx="90000" cy="90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0" name="矩形 29"/>
          <p:cNvSpPr/>
          <p:nvPr/>
        </p:nvSpPr>
        <p:spPr bwMode="auto">
          <a:xfrm>
            <a:off x="549982" y="3775801"/>
            <a:ext cx="90000" cy="90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6" name="椭圆 5"/>
          <p:cNvSpPr/>
          <p:nvPr/>
        </p:nvSpPr>
        <p:spPr bwMode="auto">
          <a:xfrm>
            <a:off x="1154874" y="2516213"/>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5" name="椭圆 34"/>
          <p:cNvSpPr/>
          <p:nvPr/>
        </p:nvSpPr>
        <p:spPr bwMode="auto">
          <a:xfrm>
            <a:off x="1883918" y="2516213"/>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6" name="椭圆 35"/>
          <p:cNvSpPr/>
          <p:nvPr/>
        </p:nvSpPr>
        <p:spPr bwMode="auto">
          <a:xfrm>
            <a:off x="1154874" y="2762651"/>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7" name="椭圆 36"/>
          <p:cNvSpPr/>
          <p:nvPr/>
        </p:nvSpPr>
        <p:spPr bwMode="auto">
          <a:xfrm>
            <a:off x="1408348" y="2762651"/>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8" name="椭圆 37"/>
          <p:cNvSpPr/>
          <p:nvPr/>
        </p:nvSpPr>
        <p:spPr bwMode="auto">
          <a:xfrm>
            <a:off x="1682881" y="2762651"/>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9" name="椭圆 38"/>
          <p:cNvSpPr/>
          <p:nvPr/>
        </p:nvSpPr>
        <p:spPr bwMode="auto">
          <a:xfrm>
            <a:off x="1154874" y="3012327"/>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0" name="椭圆 39"/>
          <p:cNvSpPr/>
          <p:nvPr/>
        </p:nvSpPr>
        <p:spPr bwMode="auto">
          <a:xfrm>
            <a:off x="1408348" y="3012327"/>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0" name="等腰三角形 9"/>
          <p:cNvSpPr/>
          <p:nvPr/>
        </p:nvSpPr>
        <p:spPr bwMode="auto">
          <a:xfrm>
            <a:off x="2125873" y="3386506"/>
            <a:ext cx="108000" cy="108000"/>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1" name="等腰三角形 40"/>
          <p:cNvSpPr/>
          <p:nvPr/>
        </p:nvSpPr>
        <p:spPr bwMode="auto">
          <a:xfrm>
            <a:off x="2334515" y="3573259"/>
            <a:ext cx="108000" cy="108000"/>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2" name="等腰三角形 41"/>
          <p:cNvSpPr/>
          <p:nvPr/>
        </p:nvSpPr>
        <p:spPr bwMode="auto">
          <a:xfrm>
            <a:off x="2576269" y="3573259"/>
            <a:ext cx="108000" cy="108000"/>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3" name="等腰三角形 42"/>
          <p:cNvSpPr/>
          <p:nvPr/>
        </p:nvSpPr>
        <p:spPr bwMode="auto">
          <a:xfrm>
            <a:off x="2334515" y="3775801"/>
            <a:ext cx="108000" cy="108000"/>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4" name="等腰三角形 43"/>
          <p:cNvSpPr/>
          <p:nvPr/>
        </p:nvSpPr>
        <p:spPr bwMode="auto">
          <a:xfrm>
            <a:off x="2125873" y="3985976"/>
            <a:ext cx="108000" cy="108000"/>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2" name="五角星 11"/>
          <p:cNvSpPr/>
          <p:nvPr/>
        </p:nvSpPr>
        <p:spPr bwMode="auto">
          <a:xfrm>
            <a:off x="914407" y="4235330"/>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5" name="五角星 44"/>
          <p:cNvSpPr/>
          <p:nvPr/>
        </p:nvSpPr>
        <p:spPr bwMode="auto">
          <a:xfrm>
            <a:off x="1154874" y="4231090"/>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6" name="五角星 45"/>
          <p:cNvSpPr/>
          <p:nvPr/>
        </p:nvSpPr>
        <p:spPr bwMode="auto">
          <a:xfrm>
            <a:off x="905546" y="4496978"/>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7" name="五角星 46"/>
          <p:cNvSpPr/>
          <p:nvPr/>
        </p:nvSpPr>
        <p:spPr bwMode="auto">
          <a:xfrm>
            <a:off x="1154874" y="4507254"/>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8" name="五角星 47"/>
          <p:cNvSpPr/>
          <p:nvPr/>
        </p:nvSpPr>
        <p:spPr bwMode="auto">
          <a:xfrm>
            <a:off x="1408348" y="4502466"/>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9" name="五角星 48"/>
          <p:cNvSpPr/>
          <p:nvPr/>
        </p:nvSpPr>
        <p:spPr bwMode="auto">
          <a:xfrm>
            <a:off x="1154874" y="4766709"/>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50" name="五角星 49"/>
          <p:cNvSpPr/>
          <p:nvPr/>
        </p:nvSpPr>
        <p:spPr bwMode="auto">
          <a:xfrm>
            <a:off x="1408348" y="4766709"/>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52" name="文本框 51">
            <a:extLst>
              <a:ext uri="{FF2B5EF4-FFF2-40B4-BE49-F238E27FC236}">
                <a16:creationId xmlns:a16="http://schemas.microsoft.com/office/drawing/2014/main" id="{AC4A55F3-1252-41C4-9B9D-C3ED89567378}"/>
              </a:ext>
            </a:extLst>
          </p:cNvPr>
          <p:cNvSpPr txBox="1"/>
          <p:nvPr/>
        </p:nvSpPr>
        <p:spPr>
          <a:xfrm>
            <a:off x="297261" y="5176156"/>
            <a:ext cx="2368992" cy="646331"/>
          </a:xfrm>
          <a:prstGeom prst="rect">
            <a:avLst/>
          </a:prstGeom>
          <a:noFill/>
        </p:spPr>
        <p:txBody>
          <a:bodyPr wrap="square" rtlCol="0">
            <a:spAutoFit/>
          </a:bodyPr>
          <a:lstStyle/>
          <a:p>
            <a:pPr algn="just"/>
            <a:r>
              <a:rPr lang="en-US" altLang="zh-CN" sz="1800" dirty="0">
                <a:ea typeface="ＭＳ Ｐゴシック" panose="020B0600070205080204" pitchFamily="34" charset="-128"/>
                <a:cs typeface="Times New Roman" panose="02020603050405020304" pitchFamily="18" charset="0"/>
              </a:rPr>
              <a:t>A 4-class classification problem</a:t>
            </a:r>
          </a:p>
        </p:txBody>
      </p:sp>
      <p:grpSp>
        <p:nvGrpSpPr>
          <p:cNvPr id="4" name="组合 3">
            <a:extLst>
              <a:ext uri="{FF2B5EF4-FFF2-40B4-BE49-F238E27FC236}">
                <a16:creationId xmlns:a16="http://schemas.microsoft.com/office/drawing/2014/main" id="{301083EA-D679-49FE-85DC-50ED7B88DD94}"/>
              </a:ext>
            </a:extLst>
          </p:cNvPr>
          <p:cNvGrpSpPr/>
          <p:nvPr/>
        </p:nvGrpSpPr>
        <p:grpSpPr>
          <a:xfrm>
            <a:off x="2902469" y="914399"/>
            <a:ext cx="5689104" cy="5514847"/>
            <a:chOff x="2902469" y="914399"/>
            <a:chExt cx="5689104" cy="5514847"/>
          </a:xfrm>
        </p:grpSpPr>
        <p:pic>
          <p:nvPicPr>
            <p:cNvPr id="33" name="图形 2">
              <a:extLst>
                <a:ext uri="{FF2B5EF4-FFF2-40B4-BE49-F238E27FC236}">
                  <a16:creationId xmlns:a16="http://schemas.microsoft.com/office/drawing/2014/main" id="{EA320FDB-E5EE-4B25-9A1D-FCB5AEEB54A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064" t="10294" r="7983" b="10154"/>
            <a:stretch/>
          </p:blipFill>
          <p:spPr>
            <a:xfrm>
              <a:off x="3280472" y="914399"/>
              <a:ext cx="5311101" cy="5219215"/>
            </a:xfrm>
            <a:prstGeom prst="rect">
              <a:avLst/>
            </a:prstGeom>
          </p:spPr>
        </p:pic>
        <p:sp>
          <p:nvSpPr>
            <p:cNvPr id="53" name="文本框 52">
              <a:extLst>
                <a:ext uri="{FF2B5EF4-FFF2-40B4-BE49-F238E27FC236}">
                  <a16:creationId xmlns:a16="http://schemas.microsoft.com/office/drawing/2014/main" id="{AC4A55F3-1252-41C4-9B9D-C3ED89567378}"/>
                </a:ext>
              </a:extLst>
            </p:cNvPr>
            <p:cNvSpPr txBox="1"/>
            <p:nvPr/>
          </p:nvSpPr>
          <p:spPr>
            <a:xfrm>
              <a:off x="4834557" y="6059914"/>
              <a:ext cx="2539009" cy="369332"/>
            </a:xfrm>
            <a:prstGeom prst="rect">
              <a:avLst/>
            </a:prstGeom>
            <a:noFill/>
          </p:spPr>
          <p:txBody>
            <a:bodyPr wrap="square" rtlCol="0">
              <a:spAutoFit/>
            </a:bodyPr>
            <a:lstStyle/>
            <a:p>
              <a:pPr algn="just"/>
              <a:r>
                <a:rPr lang="en-US" altLang="zh-CN" sz="1800" dirty="0">
                  <a:ea typeface="ＭＳ Ｐゴシック" panose="020B0600070205080204" pitchFamily="34" charset="-128"/>
                  <a:cs typeface="Times New Roman" panose="02020603050405020304" pitchFamily="18" charset="0"/>
                </a:rPr>
                <a:t>train 4 binary classifiers</a:t>
              </a:r>
            </a:p>
          </p:txBody>
        </p:sp>
        <p:sp>
          <p:nvSpPr>
            <p:cNvPr id="55" name="下箭头 42">
              <a:extLst>
                <a:ext uri="{FF2B5EF4-FFF2-40B4-BE49-F238E27FC236}">
                  <a16:creationId xmlns:a16="http://schemas.microsoft.com/office/drawing/2014/main" id="{EEADB1B7-8CFB-4297-A4DC-03105208E371}"/>
                </a:ext>
              </a:extLst>
            </p:cNvPr>
            <p:cNvSpPr/>
            <p:nvPr/>
          </p:nvSpPr>
          <p:spPr bwMode="auto">
            <a:xfrm rot="16200000">
              <a:off x="2951334" y="3409188"/>
              <a:ext cx="298291" cy="396021"/>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grpSp>
        <p:nvGrpSpPr>
          <p:cNvPr id="5" name="组合 4">
            <a:extLst>
              <a:ext uri="{FF2B5EF4-FFF2-40B4-BE49-F238E27FC236}">
                <a16:creationId xmlns:a16="http://schemas.microsoft.com/office/drawing/2014/main" id="{BEBDFE65-2A85-4473-87BB-2551BC6BA69F}"/>
              </a:ext>
            </a:extLst>
          </p:cNvPr>
          <p:cNvGrpSpPr/>
          <p:nvPr/>
        </p:nvGrpSpPr>
        <p:grpSpPr>
          <a:xfrm>
            <a:off x="8591573" y="1721383"/>
            <a:ext cx="3471298" cy="3763657"/>
            <a:chOff x="8591573" y="1721383"/>
            <a:chExt cx="3471298" cy="3763657"/>
          </a:xfrm>
        </p:grpSpPr>
        <p:pic>
          <p:nvPicPr>
            <p:cNvPr id="34" name="图形 4">
              <a:extLst>
                <a:ext uri="{FF2B5EF4-FFF2-40B4-BE49-F238E27FC236}">
                  <a16:creationId xmlns:a16="http://schemas.microsoft.com/office/drawing/2014/main" id="{28ABF001-984C-4384-975A-39C9D6CF3CB1}"/>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7451" t="10294" r="7059" b="5784"/>
            <a:stretch/>
          </p:blipFill>
          <p:spPr>
            <a:xfrm>
              <a:off x="9035178" y="1721383"/>
              <a:ext cx="3027693" cy="2972139"/>
            </a:xfrm>
            <a:prstGeom prst="rect">
              <a:avLst/>
            </a:prstGeom>
          </p:spPr>
        </p:pic>
        <p:sp>
          <p:nvSpPr>
            <p:cNvPr id="54" name="文本框 53">
              <a:extLst>
                <a:ext uri="{FF2B5EF4-FFF2-40B4-BE49-F238E27FC236}">
                  <a16:creationId xmlns:a16="http://schemas.microsoft.com/office/drawing/2014/main" id="{AC4A55F3-1252-41C4-9B9D-C3ED89567378}"/>
                </a:ext>
              </a:extLst>
            </p:cNvPr>
            <p:cNvSpPr txBox="1"/>
            <p:nvPr/>
          </p:nvSpPr>
          <p:spPr>
            <a:xfrm>
              <a:off x="9279519" y="4838709"/>
              <a:ext cx="2539009" cy="646331"/>
            </a:xfrm>
            <a:prstGeom prst="rect">
              <a:avLst/>
            </a:prstGeom>
            <a:noFill/>
          </p:spPr>
          <p:txBody>
            <a:bodyPr wrap="square" rtlCol="0">
              <a:spAutoFit/>
            </a:bodyPr>
            <a:lstStyle/>
            <a:p>
              <a:pPr algn="just"/>
              <a:r>
                <a:rPr lang="en-US" altLang="zh-CN" sz="1800" dirty="0">
                  <a:ea typeface="ＭＳ Ｐゴシック" panose="020B0600070205080204" pitchFamily="34" charset="-128"/>
                  <a:cs typeface="Times New Roman" panose="02020603050405020304" pitchFamily="18" charset="0"/>
                </a:rPr>
                <a:t>Decision boundaries for the 4 classes</a:t>
              </a:r>
            </a:p>
          </p:txBody>
        </p:sp>
        <p:sp>
          <p:nvSpPr>
            <p:cNvPr id="56" name="下箭头 42">
              <a:extLst>
                <a:ext uri="{FF2B5EF4-FFF2-40B4-BE49-F238E27FC236}">
                  <a16:creationId xmlns:a16="http://schemas.microsoft.com/office/drawing/2014/main" id="{EEADB1B7-8CFB-4297-A4DC-03105208E371}"/>
                </a:ext>
              </a:extLst>
            </p:cNvPr>
            <p:cNvSpPr/>
            <p:nvPr/>
          </p:nvSpPr>
          <p:spPr bwMode="auto">
            <a:xfrm rot="16200000">
              <a:off x="8640438" y="3354927"/>
              <a:ext cx="298291" cy="396021"/>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2683375719"/>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30274" y="76200"/>
            <a:ext cx="1106450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One-versus-one</a:t>
            </a:r>
            <a:endParaRPr lang="zh-CN" altLang="en-US" sz="3000" kern="0" dirty="0">
              <a:ea typeface="楷体" panose="02010609060101010101" pitchFamily="49" charset="-122"/>
              <a:cs typeface="Calibri" panose="020F0502020204030204" pitchFamily="34" charset="0"/>
            </a:endParaRPr>
          </a:p>
        </p:txBody>
      </p:sp>
      <p:sp>
        <p:nvSpPr>
          <p:cNvPr id="4" name="文本框 3">
            <a:extLst>
              <a:ext uri="{FF2B5EF4-FFF2-40B4-BE49-F238E27FC236}">
                <a16:creationId xmlns:a16="http://schemas.microsoft.com/office/drawing/2014/main" id="{AC4A55F3-1252-41C4-9B9D-C3ED89567378}"/>
              </a:ext>
            </a:extLst>
          </p:cNvPr>
          <p:cNvSpPr txBox="1"/>
          <p:nvPr/>
        </p:nvSpPr>
        <p:spPr>
          <a:xfrm>
            <a:off x="802631" y="880257"/>
            <a:ext cx="10963799" cy="461665"/>
          </a:xfrm>
          <a:prstGeom prst="rect">
            <a:avLst/>
          </a:prstGeom>
          <a:noFill/>
        </p:spPr>
        <p:txBody>
          <a:bodyPr wrap="square" rtlCol="0">
            <a:spAutoFit/>
          </a:bodyPr>
          <a:lstStyle/>
          <a:p>
            <a:pPr algn="just"/>
            <a:r>
              <a:rPr lang="en-US" altLang="zh-CN" dirty="0">
                <a:ea typeface="ＭＳ Ｐゴシック" panose="020B0600070205080204" pitchFamily="34" charset="-128"/>
                <a:cs typeface="Times New Roman" panose="02020603050405020304" pitchFamily="18" charset="0"/>
              </a:rPr>
              <a:t>Suppose that we are solving a </a:t>
            </a:r>
            <a:r>
              <a:rPr lang="en-US" altLang="zh-CN" i="1" dirty="0">
                <a:ea typeface="ＭＳ Ｐゴシック" panose="020B0600070205080204" pitchFamily="34" charset="-128"/>
                <a:cs typeface="Times New Roman" panose="02020603050405020304" pitchFamily="18" charset="0"/>
              </a:rPr>
              <a:t>K</a:t>
            </a:r>
            <a:r>
              <a:rPr lang="en-US" altLang="zh-CN" dirty="0">
                <a:ea typeface="ＭＳ Ｐゴシック" panose="020B0600070205080204" pitchFamily="34" charset="-128"/>
                <a:cs typeface="Times New Roman" panose="02020603050405020304" pitchFamily="18" charset="0"/>
              </a:rPr>
              <a:t>-class classification task</a:t>
            </a:r>
          </a:p>
        </p:txBody>
      </p:sp>
      <p:sp>
        <p:nvSpPr>
          <p:cNvPr id="5" name="矩形 4">
            <a:extLst>
              <a:ext uri="{FF2B5EF4-FFF2-40B4-BE49-F238E27FC236}">
                <a16:creationId xmlns:a16="http://schemas.microsoft.com/office/drawing/2014/main" id="{1DBFD336-6986-4959-8AAC-CB7D6A8C141E}"/>
              </a:ext>
            </a:extLst>
          </p:cNvPr>
          <p:cNvSpPr/>
          <p:nvPr/>
        </p:nvSpPr>
        <p:spPr bwMode="auto">
          <a:xfrm>
            <a:off x="901616" y="1484275"/>
            <a:ext cx="11064501" cy="1552223"/>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7" name="文本框 6">
            <a:extLst>
              <a:ext uri="{FF2B5EF4-FFF2-40B4-BE49-F238E27FC236}">
                <a16:creationId xmlns:a16="http://schemas.microsoft.com/office/drawing/2014/main" id="{AD683F83-B37E-4928-9DDE-7BBA56688D28}"/>
              </a:ext>
            </a:extLst>
          </p:cNvPr>
          <p:cNvSpPr txBox="1"/>
          <p:nvPr/>
        </p:nvSpPr>
        <p:spPr>
          <a:xfrm>
            <a:off x="926792" y="1478922"/>
            <a:ext cx="1923985" cy="400110"/>
          </a:xfrm>
          <a:prstGeom prst="rect">
            <a:avLst/>
          </a:prstGeom>
          <a:noFill/>
        </p:spPr>
        <p:txBody>
          <a:bodyPr wrap="square" rtlCol="0">
            <a:spAutoFit/>
          </a:bodyPr>
          <a:lstStyle/>
          <a:p>
            <a:pPr algn="just"/>
            <a:r>
              <a:rPr lang="en-US" altLang="zh-CN" sz="2000" dirty="0"/>
              <a:t>Training stage</a:t>
            </a:r>
            <a:endParaRPr lang="zh-CN" altLang="en-US" sz="2000" dirty="0"/>
          </a:p>
        </p:txBody>
      </p:sp>
      <p:sp>
        <p:nvSpPr>
          <p:cNvPr id="9" name="文本框 8">
            <a:extLst>
              <a:ext uri="{FF2B5EF4-FFF2-40B4-BE49-F238E27FC236}">
                <a16:creationId xmlns:a16="http://schemas.microsoft.com/office/drawing/2014/main" id="{F7B2F00F-7481-4B70-9792-021972DF1922}"/>
              </a:ext>
            </a:extLst>
          </p:cNvPr>
          <p:cNvSpPr txBox="1"/>
          <p:nvPr/>
        </p:nvSpPr>
        <p:spPr>
          <a:xfrm>
            <a:off x="1360312" y="1854586"/>
            <a:ext cx="9800502" cy="400110"/>
          </a:xfrm>
          <a:prstGeom prst="rect">
            <a:avLst/>
          </a:prstGeom>
          <a:noFill/>
        </p:spPr>
        <p:txBody>
          <a:bodyPr wrap="square" rtlCol="0">
            <a:spAutoFit/>
          </a:bodyPr>
          <a:lstStyle/>
          <a:p>
            <a:pPr algn="just"/>
            <a:r>
              <a:rPr lang="en-US" altLang="zh-CN" sz="2000" dirty="0"/>
              <a:t>For each pair of two classes,</a:t>
            </a:r>
            <a:r>
              <a:rPr lang="en-US" altLang="zh-CN" sz="2000" i="1" dirty="0"/>
              <a:t> </a:t>
            </a:r>
            <a:r>
              <a:rPr lang="en-US" altLang="zh-CN" sz="2000" i="1" dirty="0" err="1"/>
              <a:t>i</a:t>
            </a:r>
            <a:r>
              <a:rPr lang="en-US" altLang="zh-CN" sz="2000" i="1" dirty="0"/>
              <a:t> </a:t>
            </a:r>
            <a:r>
              <a:rPr lang="en-US" altLang="zh-CN" sz="2000" dirty="0"/>
              <a:t>and </a:t>
            </a:r>
            <a:r>
              <a:rPr lang="en-US" altLang="zh-CN" sz="2000" i="1" dirty="0"/>
              <a:t>j</a:t>
            </a:r>
            <a:r>
              <a:rPr lang="en-US" altLang="zh-CN" sz="2000" dirty="0"/>
              <a:t>,          ,  train a binary classifier </a:t>
            </a:r>
            <a:endParaRPr lang="zh-CN" altLang="en-US" sz="2000" dirty="0"/>
          </a:p>
        </p:txBody>
      </p:sp>
      <p:sp>
        <p:nvSpPr>
          <p:cNvPr id="20" name="矩形 19">
            <a:extLst>
              <a:ext uri="{FF2B5EF4-FFF2-40B4-BE49-F238E27FC236}">
                <a16:creationId xmlns:a16="http://schemas.microsoft.com/office/drawing/2014/main" id="{59FED70B-FA03-42A7-8303-14A3A30CACF2}"/>
              </a:ext>
            </a:extLst>
          </p:cNvPr>
          <p:cNvSpPr/>
          <p:nvPr/>
        </p:nvSpPr>
        <p:spPr bwMode="auto">
          <a:xfrm>
            <a:off x="904178" y="3135996"/>
            <a:ext cx="11064501" cy="2895153"/>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21" name="文本框 20">
            <a:extLst>
              <a:ext uri="{FF2B5EF4-FFF2-40B4-BE49-F238E27FC236}">
                <a16:creationId xmlns:a16="http://schemas.microsoft.com/office/drawing/2014/main" id="{A53FA8AC-854B-47E1-A0EB-5A399F9385ED}"/>
              </a:ext>
            </a:extLst>
          </p:cNvPr>
          <p:cNvSpPr txBox="1"/>
          <p:nvPr/>
        </p:nvSpPr>
        <p:spPr>
          <a:xfrm>
            <a:off x="929354" y="3130643"/>
            <a:ext cx="1923985" cy="400110"/>
          </a:xfrm>
          <a:prstGeom prst="rect">
            <a:avLst/>
          </a:prstGeom>
          <a:noFill/>
        </p:spPr>
        <p:txBody>
          <a:bodyPr wrap="square" rtlCol="0">
            <a:spAutoFit/>
          </a:bodyPr>
          <a:lstStyle/>
          <a:p>
            <a:pPr algn="just"/>
            <a:r>
              <a:rPr lang="en-US" altLang="zh-CN" sz="2000" dirty="0"/>
              <a:t>Testing stage</a:t>
            </a:r>
            <a:endParaRPr lang="zh-CN" altLang="en-US" sz="2000" dirty="0"/>
          </a:p>
        </p:txBody>
      </p:sp>
      <p:sp>
        <p:nvSpPr>
          <p:cNvPr id="22" name="文本框 21">
            <a:extLst>
              <a:ext uri="{FF2B5EF4-FFF2-40B4-BE49-F238E27FC236}">
                <a16:creationId xmlns:a16="http://schemas.microsoft.com/office/drawing/2014/main" id="{71728ACE-7F49-4AA5-B74D-B63B38CDCA8B}"/>
              </a:ext>
            </a:extLst>
          </p:cNvPr>
          <p:cNvSpPr txBox="1"/>
          <p:nvPr/>
        </p:nvSpPr>
        <p:spPr>
          <a:xfrm>
            <a:off x="1352409" y="3506307"/>
            <a:ext cx="9800502" cy="400110"/>
          </a:xfrm>
          <a:prstGeom prst="rect">
            <a:avLst/>
          </a:prstGeom>
          <a:noFill/>
        </p:spPr>
        <p:txBody>
          <a:bodyPr wrap="square" rtlCol="0">
            <a:spAutoFit/>
          </a:bodyPr>
          <a:lstStyle/>
          <a:p>
            <a:pPr algn="just"/>
            <a:r>
              <a:rPr lang="en-US" altLang="zh-CN" sz="2000" dirty="0"/>
              <a:t>Given a test sample </a:t>
            </a:r>
            <a:r>
              <a:rPr lang="en-US" altLang="zh-CN" sz="2000" b="1" dirty="0"/>
              <a:t>t</a:t>
            </a:r>
            <a:r>
              <a:rPr lang="en-US" altLang="zh-CN" sz="2000" dirty="0"/>
              <a:t>                                                           </a:t>
            </a:r>
            <a:endParaRPr lang="zh-CN" altLang="en-US" sz="2000" dirty="0"/>
          </a:p>
        </p:txBody>
      </p:sp>
      <p:sp>
        <p:nvSpPr>
          <p:cNvPr id="23" name="文本框 22">
            <a:extLst>
              <a:ext uri="{FF2B5EF4-FFF2-40B4-BE49-F238E27FC236}">
                <a16:creationId xmlns:a16="http://schemas.microsoft.com/office/drawing/2014/main" id="{D9B8AD40-E220-4D73-A228-C25597C9853A}"/>
              </a:ext>
            </a:extLst>
          </p:cNvPr>
          <p:cNvSpPr txBox="1"/>
          <p:nvPr/>
        </p:nvSpPr>
        <p:spPr>
          <a:xfrm>
            <a:off x="1351129" y="3935331"/>
            <a:ext cx="10415301" cy="400110"/>
          </a:xfrm>
          <a:prstGeom prst="rect">
            <a:avLst/>
          </a:prstGeom>
          <a:noFill/>
        </p:spPr>
        <p:txBody>
          <a:bodyPr wrap="square" rtlCol="0">
            <a:spAutoFit/>
          </a:bodyPr>
          <a:lstStyle/>
          <a:p>
            <a:pPr algn="just"/>
            <a:r>
              <a:rPr lang="en-US" altLang="zh-CN" sz="2000" dirty="0"/>
              <a:t>Classify </a:t>
            </a:r>
            <a:r>
              <a:rPr lang="en-US" altLang="zh-CN" sz="2000" b="1" dirty="0"/>
              <a:t>t</a:t>
            </a:r>
            <a:r>
              <a:rPr lang="en-US" altLang="zh-CN" sz="2000" dirty="0"/>
              <a:t> using all the </a:t>
            </a:r>
            <a:r>
              <a:rPr lang="en-US" altLang="zh-CN" sz="2000" i="1" dirty="0"/>
              <a:t>K</a:t>
            </a:r>
            <a:r>
              <a:rPr lang="en-US" altLang="zh-CN" sz="2000" dirty="0"/>
              <a:t>(</a:t>
            </a:r>
            <a:r>
              <a:rPr lang="en-US" altLang="zh-CN" sz="2000" i="1" dirty="0"/>
              <a:t>K</a:t>
            </a:r>
            <a:r>
              <a:rPr lang="en-US" altLang="zh-CN" sz="2000" dirty="0"/>
              <a:t>-1)/2 binary classifiers                      and we can get </a:t>
            </a:r>
            <a:r>
              <a:rPr lang="en-US" altLang="zh-CN" sz="2000" i="1" dirty="0"/>
              <a:t>K</a:t>
            </a:r>
            <a:r>
              <a:rPr lang="en-US" altLang="zh-CN" sz="2000" dirty="0"/>
              <a:t>(</a:t>
            </a:r>
            <a:r>
              <a:rPr lang="en-US" altLang="zh-CN" sz="2000" i="1" dirty="0"/>
              <a:t>K-</a:t>
            </a:r>
            <a:r>
              <a:rPr lang="en-US" altLang="zh-CN" sz="2000" dirty="0"/>
              <a:t>1)/2 results,</a:t>
            </a:r>
            <a:endParaRPr lang="zh-CN" altLang="en-US" sz="2000" dirty="0"/>
          </a:p>
        </p:txBody>
      </p:sp>
      <p:sp>
        <p:nvSpPr>
          <p:cNvPr id="25" name="文本框 24">
            <a:extLst>
              <a:ext uri="{FF2B5EF4-FFF2-40B4-BE49-F238E27FC236}">
                <a16:creationId xmlns:a16="http://schemas.microsoft.com/office/drawing/2014/main" id="{D0627FD7-49FD-49F9-B05D-944A7ACA2902}"/>
              </a:ext>
            </a:extLst>
          </p:cNvPr>
          <p:cNvSpPr txBox="1"/>
          <p:nvPr/>
        </p:nvSpPr>
        <p:spPr>
          <a:xfrm>
            <a:off x="1352240" y="4889701"/>
            <a:ext cx="8034951" cy="400110"/>
          </a:xfrm>
          <a:prstGeom prst="rect">
            <a:avLst/>
          </a:prstGeom>
          <a:noFill/>
        </p:spPr>
        <p:txBody>
          <a:bodyPr wrap="square" rtlCol="0">
            <a:spAutoFit/>
          </a:bodyPr>
          <a:lstStyle/>
          <a:p>
            <a:pPr algn="just"/>
            <a:r>
              <a:rPr lang="en-US" altLang="zh-CN" sz="2000" dirty="0"/>
              <a:t>Using the “voting” strategy to get the final label of </a:t>
            </a:r>
            <a:r>
              <a:rPr lang="en-US" altLang="zh-CN" sz="2000" b="1" dirty="0"/>
              <a:t>t</a:t>
            </a:r>
            <a:r>
              <a:rPr lang="en-US" altLang="zh-CN" sz="2000" dirty="0"/>
              <a:t>, </a:t>
            </a:r>
            <a:endParaRPr lang="en-US" altLang="zh-CN" sz="20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
        <p:nvSpPr>
          <p:cNvPr id="16" name="文本框 15">
            <a:extLst>
              <a:ext uri="{FF2B5EF4-FFF2-40B4-BE49-F238E27FC236}">
                <a16:creationId xmlns:a16="http://schemas.microsoft.com/office/drawing/2014/main" id="{F7B2F00F-7481-4B70-9792-021972DF1922}"/>
              </a:ext>
            </a:extLst>
          </p:cNvPr>
          <p:cNvSpPr txBox="1"/>
          <p:nvPr/>
        </p:nvSpPr>
        <p:spPr>
          <a:xfrm>
            <a:off x="1364823" y="2229887"/>
            <a:ext cx="9800502" cy="400110"/>
          </a:xfrm>
          <a:prstGeom prst="rect">
            <a:avLst/>
          </a:prstGeom>
          <a:noFill/>
        </p:spPr>
        <p:txBody>
          <a:bodyPr wrap="square" rtlCol="0">
            <a:spAutoFit/>
          </a:bodyPr>
          <a:lstStyle/>
          <a:p>
            <a:pPr algn="just"/>
            <a:r>
              <a:rPr lang="en-US" altLang="zh-CN" sz="2000" dirty="0"/>
              <a:t>Altogether, we can have                       binary classifiers</a:t>
            </a:r>
            <a:endParaRPr lang="zh-CN" altLang="en-US" sz="2000" dirty="0"/>
          </a:p>
        </p:txBody>
      </p:sp>
      <p:graphicFrame>
        <p:nvGraphicFramePr>
          <p:cNvPr id="17" name="对象 16">
            <a:extLst>
              <a:ext uri="{FF2B5EF4-FFF2-40B4-BE49-F238E27FC236}">
                <a16:creationId xmlns:a16="http://schemas.microsoft.com/office/drawing/2014/main" id="{E59E5E0B-5B08-4364-80BB-B1588E4132BB}"/>
              </a:ext>
            </a:extLst>
          </p:cNvPr>
          <p:cNvGraphicFramePr>
            <a:graphicFrameLocks noChangeAspect="1"/>
          </p:cNvGraphicFramePr>
          <p:nvPr>
            <p:extLst>
              <p:ext uri="{D42A27DB-BD31-4B8C-83A1-F6EECF244321}">
                <p14:modId xmlns:p14="http://schemas.microsoft.com/office/powerpoint/2010/main" val="2029023460"/>
              </p:ext>
            </p:extLst>
          </p:nvPr>
        </p:nvGraphicFramePr>
        <p:xfrm>
          <a:off x="3993538" y="2281370"/>
          <a:ext cx="1239838" cy="355600"/>
        </p:xfrm>
        <a:graphic>
          <a:graphicData uri="http://schemas.openxmlformats.org/presentationml/2006/ole">
            <mc:AlternateContent xmlns:mc="http://schemas.openxmlformats.org/markup-compatibility/2006">
              <mc:Choice xmlns:v="urn:schemas-microsoft-com:vml" Requires="v">
                <p:oleObj spid="_x0000_s219601" name="Equation" r:id="rId3" imgW="787320" imgH="203040" progId="Equation.DSMT4">
                  <p:embed/>
                </p:oleObj>
              </mc:Choice>
              <mc:Fallback>
                <p:oleObj name="Equation" r:id="rId3" imgW="787320" imgH="203040" progId="Equation.DSMT4">
                  <p:embed/>
                  <p:pic>
                    <p:nvPicPr>
                      <p:cNvPr id="0" name=""/>
                      <p:cNvPicPr>
                        <a:picLocks noChangeAspect="1" noChangeArrowheads="1"/>
                      </p:cNvPicPr>
                      <p:nvPr/>
                    </p:nvPicPr>
                    <p:blipFill>
                      <a:blip r:embed="rId4"/>
                      <a:srcRect/>
                      <a:stretch>
                        <a:fillRect/>
                      </a:stretch>
                    </p:blipFill>
                    <p:spPr bwMode="auto">
                      <a:xfrm>
                        <a:off x="3993538" y="2281370"/>
                        <a:ext cx="1239838" cy="355600"/>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E59E5E0B-5B08-4364-80BB-B1588E4132BB}"/>
              </a:ext>
            </a:extLst>
          </p:cNvPr>
          <p:cNvGraphicFramePr>
            <a:graphicFrameLocks noChangeAspect="1"/>
          </p:cNvGraphicFramePr>
          <p:nvPr>
            <p:extLst>
              <p:ext uri="{D42A27DB-BD31-4B8C-83A1-F6EECF244321}">
                <p14:modId xmlns:p14="http://schemas.microsoft.com/office/powerpoint/2010/main" val="2140033620"/>
              </p:ext>
            </p:extLst>
          </p:nvPr>
        </p:nvGraphicFramePr>
        <p:xfrm>
          <a:off x="3940175" y="4441825"/>
          <a:ext cx="3598863" cy="444500"/>
        </p:xfrm>
        <a:graphic>
          <a:graphicData uri="http://schemas.openxmlformats.org/presentationml/2006/ole">
            <mc:AlternateContent xmlns:mc="http://schemas.openxmlformats.org/markup-compatibility/2006">
              <mc:Choice xmlns:v="urn:schemas-microsoft-com:vml" Requires="v">
                <p:oleObj spid="_x0000_s219602" name="Equation" r:id="rId5" imgW="2286000" imgH="253800" progId="Equation.DSMT4">
                  <p:embed/>
                </p:oleObj>
              </mc:Choice>
              <mc:Fallback>
                <p:oleObj name="Equation" r:id="rId5" imgW="2286000" imgH="253800" progId="Equation.DSMT4">
                  <p:embed/>
                  <p:pic>
                    <p:nvPicPr>
                      <p:cNvPr id="0" name=""/>
                      <p:cNvPicPr>
                        <a:picLocks noChangeAspect="1" noChangeArrowheads="1"/>
                      </p:cNvPicPr>
                      <p:nvPr/>
                    </p:nvPicPr>
                    <p:blipFill>
                      <a:blip r:embed="rId6"/>
                      <a:srcRect/>
                      <a:stretch>
                        <a:fillRect/>
                      </a:stretch>
                    </p:blipFill>
                    <p:spPr bwMode="auto">
                      <a:xfrm>
                        <a:off x="3940175" y="4441825"/>
                        <a:ext cx="3598863" cy="444500"/>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E59E5E0B-5B08-4364-80BB-B1588E4132BB}"/>
              </a:ext>
            </a:extLst>
          </p:cNvPr>
          <p:cNvGraphicFramePr>
            <a:graphicFrameLocks noChangeAspect="1"/>
          </p:cNvGraphicFramePr>
          <p:nvPr>
            <p:extLst>
              <p:ext uri="{D42A27DB-BD31-4B8C-83A1-F6EECF244321}">
                <p14:modId xmlns:p14="http://schemas.microsoft.com/office/powerpoint/2010/main" val="247852381"/>
              </p:ext>
            </p:extLst>
          </p:nvPr>
        </p:nvGraphicFramePr>
        <p:xfrm>
          <a:off x="5214071" y="1913100"/>
          <a:ext cx="500062" cy="333375"/>
        </p:xfrm>
        <a:graphic>
          <a:graphicData uri="http://schemas.openxmlformats.org/presentationml/2006/ole">
            <mc:AlternateContent xmlns:mc="http://schemas.openxmlformats.org/markup-compatibility/2006">
              <mc:Choice xmlns:v="urn:schemas-microsoft-com:vml" Requires="v">
                <p:oleObj spid="_x0000_s219603" name="Equation" r:id="rId7" imgW="317160" imgH="190440" progId="Equation.DSMT4">
                  <p:embed/>
                </p:oleObj>
              </mc:Choice>
              <mc:Fallback>
                <p:oleObj name="Equation" r:id="rId7" imgW="317160" imgH="190440" progId="Equation.DSMT4">
                  <p:embed/>
                  <p:pic>
                    <p:nvPicPr>
                      <p:cNvPr id="0" name=""/>
                      <p:cNvPicPr>
                        <a:picLocks noChangeAspect="1" noChangeArrowheads="1"/>
                      </p:cNvPicPr>
                      <p:nvPr/>
                    </p:nvPicPr>
                    <p:blipFill>
                      <a:blip r:embed="rId8"/>
                      <a:srcRect/>
                      <a:stretch>
                        <a:fillRect/>
                      </a:stretch>
                    </p:blipFill>
                    <p:spPr bwMode="auto">
                      <a:xfrm>
                        <a:off x="5214071" y="1913100"/>
                        <a:ext cx="500062" cy="333375"/>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E59E5E0B-5B08-4364-80BB-B1588E4132BB}"/>
              </a:ext>
            </a:extLst>
          </p:cNvPr>
          <p:cNvGraphicFramePr>
            <a:graphicFrameLocks noChangeAspect="1"/>
          </p:cNvGraphicFramePr>
          <p:nvPr>
            <p:extLst>
              <p:ext uri="{D42A27DB-BD31-4B8C-83A1-F6EECF244321}">
                <p14:modId xmlns:p14="http://schemas.microsoft.com/office/powerpoint/2010/main" val="4130173832"/>
              </p:ext>
            </p:extLst>
          </p:nvPr>
        </p:nvGraphicFramePr>
        <p:xfrm>
          <a:off x="8355349" y="1890546"/>
          <a:ext cx="260350" cy="422275"/>
        </p:xfrm>
        <a:graphic>
          <a:graphicData uri="http://schemas.openxmlformats.org/presentationml/2006/ole">
            <mc:AlternateContent xmlns:mc="http://schemas.openxmlformats.org/markup-compatibility/2006">
              <mc:Choice xmlns:v="urn:schemas-microsoft-com:vml" Requires="v">
                <p:oleObj spid="_x0000_s219604" name="Equation" r:id="rId9" imgW="164880" imgH="241200" progId="Equation.DSMT4">
                  <p:embed/>
                </p:oleObj>
              </mc:Choice>
              <mc:Fallback>
                <p:oleObj name="Equation" r:id="rId9" imgW="164880" imgH="241200" progId="Equation.DSMT4">
                  <p:embed/>
                  <p:pic>
                    <p:nvPicPr>
                      <p:cNvPr id="0" name=""/>
                      <p:cNvPicPr>
                        <a:picLocks noChangeAspect="1" noChangeArrowheads="1"/>
                      </p:cNvPicPr>
                      <p:nvPr/>
                    </p:nvPicPr>
                    <p:blipFill>
                      <a:blip r:embed="rId10"/>
                      <a:srcRect/>
                      <a:stretch>
                        <a:fillRect/>
                      </a:stretch>
                    </p:blipFill>
                    <p:spPr bwMode="auto">
                      <a:xfrm>
                        <a:off x="8355349" y="1890546"/>
                        <a:ext cx="260350" cy="422275"/>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E59E5E0B-5B08-4364-80BB-B1588E4132BB}"/>
              </a:ext>
            </a:extLst>
          </p:cNvPr>
          <p:cNvGraphicFramePr>
            <a:graphicFrameLocks noChangeAspect="1"/>
          </p:cNvGraphicFramePr>
          <p:nvPr>
            <p:extLst>
              <p:ext uri="{D42A27DB-BD31-4B8C-83A1-F6EECF244321}">
                <p14:modId xmlns:p14="http://schemas.microsoft.com/office/powerpoint/2010/main" val="2276734799"/>
              </p:ext>
            </p:extLst>
          </p:nvPr>
        </p:nvGraphicFramePr>
        <p:xfrm>
          <a:off x="7176614" y="2240369"/>
          <a:ext cx="1320800" cy="488950"/>
        </p:xfrm>
        <a:graphic>
          <a:graphicData uri="http://schemas.openxmlformats.org/presentationml/2006/ole">
            <mc:AlternateContent xmlns:mc="http://schemas.openxmlformats.org/markup-compatibility/2006">
              <mc:Choice xmlns:v="urn:schemas-microsoft-com:vml" Requires="v">
                <p:oleObj spid="_x0000_s219605" name="Equation" r:id="rId11" imgW="838080" imgH="279360" progId="Equation.DSMT4">
                  <p:embed/>
                </p:oleObj>
              </mc:Choice>
              <mc:Fallback>
                <p:oleObj name="Equation" r:id="rId11" imgW="838080" imgH="279360" progId="Equation.DSMT4">
                  <p:embed/>
                  <p:pic>
                    <p:nvPicPr>
                      <p:cNvPr id="0" name=""/>
                      <p:cNvPicPr>
                        <a:picLocks noChangeAspect="1" noChangeArrowheads="1"/>
                      </p:cNvPicPr>
                      <p:nvPr/>
                    </p:nvPicPr>
                    <p:blipFill>
                      <a:blip r:embed="rId12"/>
                      <a:srcRect/>
                      <a:stretch>
                        <a:fillRect/>
                      </a:stretch>
                    </p:blipFill>
                    <p:spPr bwMode="auto">
                      <a:xfrm>
                        <a:off x="7176614" y="2240369"/>
                        <a:ext cx="1320800" cy="488950"/>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E59E5E0B-5B08-4364-80BB-B1588E4132BB}"/>
              </a:ext>
            </a:extLst>
          </p:cNvPr>
          <p:cNvGraphicFramePr>
            <a:graphicFrameLocks noChangeAspect="1"/>
          </p:cNvGraphicFramePr>
          <p:nvPr>
            <p:extLst>
              <p:ext uri="{D42A27DB-BD31-4B8C-83A1-F6EECF244321}">
                <p14:modId xmlns:p14="http://schemas.microsoft.com/office/powerpoint/2010/main" val="2460323689"/>
              </p:ext>
            </p:extLst>
          </p:nvPr>
        </p:nvGraphicFramePr>
        <p:xfrm>
          <a:off x="6578235" y="3937408"/>
          <a:ext cx="1320800" cy="488950"/>
        </p:xfrm>
        <a:graphic>
          <a:graphicData uri="http://schemas.openxmlformats.org/presentationml/2006/ole">
            <mc:AlternateContent xmlns:mc="http://schemas.openxmlformats.org/markup-compatibility/2006">
              <mc:Choice xmlns:v="urn:schemas-microsoft-com:vml" Requires="v">
                <p:oleObj spid="_x0000_s219606" name="Equation" r:id="rId13" imgW="838080" imgH="279360" progId="Equation.DSMT4">
                  <p:embed/>
                </p:oleObj>
              </mc:Choice>
              <mc:Fallback>
                <p:oleObj name="Equation" r:id="rId13" imgW="838080" imgH="279360" progId="Equation.DSMT4">
                  <p:embed/>
                  <p:pic>
                    <p:nvPicPr>
                      <p:cNvPr id="0" name=""/>
                      <p:cNvPicPr>
                        <a:picLocks noChangeAspect="1" noChangeArrowheads="1"/>
                      </p:cNvPicPr>
                      <p:nvPr/>
                    </p:nvPicPr>
                    <p:blipFill>
                      <a:blip r:embed="rId12"/>
                      <a:srcRect/>
                      <a:stretch>
                        <a:fillRect/>
                      </a:stretch>
                    </p:blipFill>
                    <p:spPr bwMode="auto">
                      <a:xfrm>
                        <a:off x="6578235" y="3937408"/>
                        <a:ext cx="1320800" cy="488950"/>
                      </a:xfrm>
                      <a:prstGeom prst="rect">
                        <a:avLst/>
                      </a:prstGeom>
                      <a:noFill/>
                    </p:spPr>
                  </p:pic>
                </p:oleObj>
              </mc:Fallback>
            </mc:AlternateContent>
          </a:graphicData>
        </a:graphic>
      </p:graphicFrame>
      <p:sp>
        <p:nvSpPr>
          <p:cNvPr id="30" name="文本框 29">
            <a:extLst>
              <a:ext uri="{FF2B5EF4-FFF2-40B4-BE49-F238E27FC236}">
                <a16:creationId xmlns:a16="http://schemas.microsoft.com/office/drawing/2014/main" id="{D0627FD7-49FD-49F9-B05D-944A7ACA2902}"/>
              </a:ext>
            </a:extLst>
          </p:cNvPr>
          <p:cNvSpPr txBox="1"/>
          <p:nvPr/>
        </p:nvSpPr>
        <p:spPr>
          <a:xfrm>
            <a:off x="3219959" y="5366355"/>
            <a:ext cx="7723657" cy="400110"/>
          </a:xfrm>
          <a:prstGeom prst="rect">
            <a:avLst/>
          </a:prstGeom>
          <a:noFill/>
        </p:spPr>
        <p:txBody>
          <a:bodyPr wrap="square" rtlCol="0">
            <a:spAutoFit/>
          </a:bodyPr>
          <a:lstStyle/>
          <a:p>
            <a:pPr algn="just"/>
            <a:r>
              <a:rPr lang="en-US" altLang="zh-CN" sz="2000" b="1" dirty="0"/>
              <a:t>t</a:t>
            </a:r>
            <a:r>
              <a:rPr lang="en-US" altLang="zh-CN" sz="2000" dirty="0"/>
              <a:t>’s label = The element with the most occurrences in </a:t>
            </a:r>
            <a:r>
              <a:rPr lang="en-US" altLang="zh-CN" sz="2000" i="1" dirty="0">
                <a:latin typeface="Euclid Math One" panose="05050601010101010101" pitchFamily="18" charset="2"/>
              </a:rPr>
              <a:t>C</a:t>
            </a:r>
            <a:r>
              <a:rPr lang="en-US" altLang="zh-CN" sz="2000" dirty="0"/>
              <a:t> </a:t>
            </a:r>
            <a:endParaRPr lang="en-US" altLang="zh-CN" sz="20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2909832776"/>
      </p:ext>
    </p:extLst>
  </p:cSld>
  <p:clrMapOvr>
    <a:masterClrMapping/>
  </p:clrMapOvr>
  <p:transition advTm="12526"/>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30274" y="76200"/>
            <a:ext cx="1106450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One-versus-one: A toy example</a:t>
            </a:r>
            <a:endParaRPr lang="zh-CN" altLang="en-US" sz="3000" kern="0" dirty="0">
              <a:ea typeface="楷体" panose="02010609060101010101" pitchFamily="49" charset="-122"/>
              <a:cs typeface="Calibri" panose="020F0502020204030204" pitchFamily="34" charset="0"/>
            </a:endParaRPr>
          </a:p>
        </p:txBody>
      </p:sp>
      <p:sp>
        <p:nvSpPr>
          <p:cNvPr id="2" name="矩形 1"/>
          <p:cNvSpPr/>
          <p:nvPr/>
        </p:nvSpPr>
        <p:spPr bwMode="auto">
          <a:xfrm>
            <a:off x="215843" y="2079331"/>
            <a:ext cx="2700000" cy="2700000"/>
          </a:xfrm>
          <a:prstGeom prst="rect">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 name="矩形 2"/>
          <p:cNvSpPr/>
          <p:nvPr/>
        </p:nvSpPr>
        <p:spPr bwMode="auto">
          <a:xfrm>
            <a:off x="627804" y="2908577"/>
            <a:ext cx="90000" cy="90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27" name="矩形 26"/>
          <p:cNvSpPr/>
          <p:nvPr/>
        </p:nvSpPr>
        <p:spPr bwMode="auto">
          <a:xfrm>
            <a:off x="366409" y="3084947"/>
            <a:ext cx="90000" cy="90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28" name="矩形 27"/>
          <p:cNvSpPr/>
          <p:nvPr/>
        </p:nvSpPr>
        <p:spPr bwMode="auto">
          <a:xfrm>
            <a:off x="366409" y="3271700"/>
            <a:ext cx="90000" cy="90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0" name="矩形 29"/>
          <p:cNvSpPr/>
          <p:nvPr/>
        </p:nvSpPr>
        <p:spPr bwMode="auto">
          <a:xfrm>
            <a:off x="627804" y="3474242"/>
            <a:ext cx="90000" cy="900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6" name="椭圆 5"/>
          <p:cNvSpPr/>
          <p:nvPr/>
        </p:nvSpPr>
        <p:spPr bwMode="auto">
          <a:xfrm>
            <a:off x="1232696" y="2214654"/>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5" name="椭圆 34"/>
          <p:cNvSpPr/>
          <p:nvPr/>
        </p:nvSpPr>
        <p:spPr bwMode="auto">
          <a:xfrm>
            <a:off x="1961740" y="2214654"/>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6" name="椭圆 35"/>
          <p:cNvSpPr/>
          <p:nvPr/>
        </p:nvSpPr>
        <p:spPr bwMode="auto">
          <a:xfrm>
            <a:off x="1232696" y="2461092"/>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7" name="椭圆 36"/>
          <p:cNvSpPr/>
          <p:nvPr/>
        </p:nvSpPr>
        <p:spPr bwMode="auto">
          <a:xfrm>
            <a:off x="1486170" y="2461092"/>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8" name="椭圆 37"/>
          <p:cNvSpPr/>
          <p:nvPr/>
        </p:nvSpPr>
        <p:spPr bwMode="auto">
          <a:xfrm>
            <a:off x="1760703" y="2461092"/>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9" name="椭圆 38"/>
          <p:cNvSpPr/>
          <p:nvPr/>
        </p:nvSpPr>
        <p:spPr bwMode="auto">
          <a:xfrm>
            <a:off x="1232696" y="2710768"/>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0" name="椭圆 39"/>
          <p:cNvSpPr/>
          <p:nvPr/>
        </p:nvSpPr>
        <p:spPr bwMode="auto">
          <a:xfrm>
            <a:off x="1486170" y="2710768"/>
            <a:ext cx="108000" cy="108000"/>
          </a:xfrm>
          <a:prstGeom prst="ellipse">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0" name="等腰三角形 9"/>
          <p:cNvSpPr/>
          <p:nvPr/>
        </p:nvSpPr>
        <p:spPr bwMode="auto">
          <a:xfrm>
            <a:off x="2203695" y="3084947"/>
            <a:ext cx="108000" cy="108000"/>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1" name="等腰三角形 40"/>
          <p:cNvSpPr/>
          <p:nvPr/>
        </p:nvSpPr>
        <p:spPr bwMode="auto">
          <a:xfrm>
            <a:off x="2412337" y="3271700"/>
            <a:ext cx="108000" cy="108000"/>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2" name="等腰三角形 41"/>
          <p:cNvSpPr/>
          <p:nvPr/>
        </p:nvSpPr>
        <p:spPr bwMode="auto">
          <a:xfrm>
            <a:off x="2654091" y="3271700"/>
            <a:ext cx="108000" cy="108000"/>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3" name="等腰三角形 42"/>
          <p:cNvSpPr/>
          <p:nvPr/>
        </p:nvSpPr>
        <p:spPr bwMode="auto">
          <a:xfrm>
            <a:off x="2412337" y="3474242"/>
            <a:ext cx="108000" cy="108000"/>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4" name="等腰三角形 43"/>
          <p:cNvSpPr/>
          <p:nvPr/>
        </p:nvSpPr>
        <p:spPr bwMode="auto">
          <a:xfrm>
            <a:off x="2203695" y="3684417"/>
            <a:ext cx="108000" cy="108000"/>
          </a:xfrm>
          <a:prstGeom prst="triangl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2" name="五角星 11"/>
          <p:cNvSpPr/>
          <p:nvPr/>
        </p:nvSpPr>
        <p:spPr bwMode="auto">
          <a:xfrm>
            <a:off x="992229" y="3933771"/>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5" name="五角星 44"/>
          <p:cNvSpPr/>
          <p:nvPr/>
        </p:nvSpPr>
        <p:spPr bwMode="auto">
          <a:xfrm>
            <a:off x="1232696" y="3929531"/>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6" name="五角星 45"/>
          <p:cNvSpPr/>
          <p:nvPr/>
        </p:nvSpPr>
        <p:spPr bwMode="auto">
          <a:xfrm>
            <a:off x="983368" y="4195419"/>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7" name="五角星 46"/>
          <p:cNvSpPr/>
          <p:nvPr/>
        </p:nvSpPr>
        <p:spPr bwMode="auto">
          <a:xfrm>
            <a:off x="1232696" y="4205695"/>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8" name="五角星 47"/>
          <p:cNvSpPr/>
          <p:nvPr/>
        </p:nvSpPr>
        <p:spPr bwMode="auto">
          <a:xfrm>
            <a:off x="1486170" y="4200907"/>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9" name="五角星 48"/>
          <p:cNvSpPr/>
          <p:nvPr/>
        </p:nvSpPr>
        <p:spPr bwMode="auto">
          <a:xfrm>
            <a:off x="1232696" y="4465150"/>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50" name="五角星 49"/>
          <p:cNvSpPr/>
          <p:nvPr/>
        </p:nvSpPr>
        <p:spPr bwMode="auto">
          <a:xfrm>
            <a:off x="1486170" y="4465150"/>
            <a:ext cx="144000" cy="144000"/>
          </a:xfrm>
          <a:prstGeom prst="star5">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52" name="文本框 51">
            <a:extLst>
              <a:ext uri="{FF2B5EF4-FFF2-40B4-BE49-F238E27FC236}">
                <a16:creationId xmlns:a16="http://schemas.microsoft.com/office/drawing/2014/main" id="{AC4A55F3-1252-41C4-9B9D-C3ED89567378}"/>
              </a:ext>
            </a:extLst>
          </p:cNvPr>
          <p:cNvSpPr txBox="1"/>
          <p:nvPr/>
        </p:nvSpPr>
        <p:spPr>
          <a:xfrm>
            <a:off x="83249" y="4874597"/>
            <a:ext cx="3165785" cy="369332"/>
          </a:xfrm>
          <a:prstGeom prst="rect">
            <a:avLst/>
          </a:prstGeom>
          <a:noFill/>
        </p:spPr>
        <p:txBody>
          <a:bodyPr wrap="square" rtlCol="0">
            <a:spAutoFit/>
          </a:bodyPr>
          <a:lstStyle/>
          <a:p>
            <a:pPr algn="just"/>
            <a:r>
              <a:rPr lang="en-US" altLang="zh-CN" sz="1800" dirty="0">
                <a:ea typeface="ＭＳ Ｐゴシック" panose="020B0600070205080204" pitchFamily="34" charset="-128"/>
                <a:cs typeface="Times New Roman" panose="02020603050405020304" pitchFamily="18" charset="0"/>
              </a:rPr>
              <a:t>A 4-class classification problem</a:t>
            </a:r>
          </a:p>
        </p:txBody>
      </p:sp>
      <p:sp>
        <p:nvSpPr>
          <p:cNvPr id="53" name="文本框 52">
            <a:extLst>
              <a:ext uri="{FF2B5EF4-FFF2-40B4-BE49-F238E27FC236}">
                <a16:creationId xmlns:a16="http://schemas.microsoft.com/office/drawing/2014/main" id="{AC4A55F3-1252-41C4-9B9D-C3ED89567378}"/>
              </a:ext>
            </a:extLst>
          </p:cNvPr>
          <p:cNvSpPr txBox="1"/>
          <p:nvPr/>
        </p:nvSpPr>
        <p:spPr>
          <a:xfrm>
            <a:off x="6624447" y="6030730"/>
            <a:ext cx="2539009" cy="369332"/>
          </a:xfrm>
          <a:prstGeom prst="rect">
            <a:avLst/>
          </a:prstGeom>
          <a:noFill/>
        </p:spPr>
        <p:txBody>
          <a:bodyPr wrap="square" rtlCol="0">
            <a:spAutoFit/>
          </a:bodyPr>
          <a:lstStyle/>
          <a:p>
            <a:pPr algn="just"/>
            <a:r>
              <a:rPr lang="en-US" altLang="zh-CN" sz="1800" dirty="0">
                <a:ea typeface="ＭＳ Ｐゴシック" panose="020B0600070205080204" pitchFamily="34" charset="-128"/>
                <a:cs typeface="Times New Roman" panose="02020603050405020304" pitchFamily="18" charset="0"/>
              </a:rPr>
              <a:t>train 6 binary classifiers</a:t>
            </a:r>
          </a:p>
        </p:txBody>
      </p:sp>
      <p:sp>
        <p:nvSpPr>
          <p:cNvPr id="55" name="下箭头 42">
            <a:extLst>
              <a:ext uri="{FF2B5EF4-FFF2-40B4-BE49-F238E27FC236}">
                <a16:creationId xmlns:a16="http://schemas.microsoft.com/office/drawing/2014/main" id="{EEADB1B7-8CFB-4297-A4DC-03105208E371}"/>
              </a:ext>
            </a:extLst>
          </p:cNvPr>
          <p:cNvSpPr/>
          <p:nvPr/>
        </p:nvSpPr>
        <p:spPr bwMode="auto">
          <a:xfrm rot="16200000">
            <a:off x="3029156" y="3107629"/>
            <a:ext cx="298291" cy="396021"/>
          </a:xfrm>
          <a:prstGeom prst="downArrow">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761737665"/>
              </p:ext>
            </p:extLst>
          </p:nvPr>
        </p:nvGraphicFramePr>
        <p:xfrm>
          <a:off x="3663970" y="914400"/>
          <a:ext cx="7863307" cy="5187350"/>
        </p:xfrm>
        <a:graphic>
          <a:graphicData uri="http://schemas.openxmlformats.org/presentationml/2006/ole">
            <mc:AlternateContent xmlns:mc="http://schemas.openxmlformats.org/markup-compatibility/2006">
              <mc:Choice xmlns:v="urn:schemas-microsoft-com:vml" Requires="v">
                <p:oleObj spid="_x0000_s221259" name="BMP 图像" r:id="rId3" imgW="6386559" imgH="4186268" progId="Paint.Picture">
                  <p:embed/>
                </p:oleObj>
              </mc:Choice>
              <mc:Fallback>
                <p:oleObj name="BMP 图像" r:id="rId3" imgW="6386559" imgH="4186268"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970" y="914400"/>
                        <a:ext cx="7863307" cy="5187350"/>
                      </a:xfrm>
                      <a:prstGeom prst="rect">
                        <a:avLst/>
                      </a:prstGeom>
                      <a:noFill/>
                    </p:spPr>
                  </p:pic>
                </p:oleObj>
              </mc:Fallback>
            </mc:AlternateContent>
          </a:graphicData>
        </a:graphic>
      </p:graphicFrame>
    </p:spTree>
    <p:extLst>
      <p:ext uri="{BB962C8B-B14F-4D97-AF65-F5344CB8AC3E}">
        <p14:creationId xmlns:p14="http://schemas.microsoft.com/office/powerpoint/2010/main" val="2167219021"/>
      </p:ext>
    </p:extLst>
  </p:cSld>
  <p:clrMapOvr>
    <a:masterClrMapping/>
  </p:clrMapOvr>
  <p:transition advTm="12526"/>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14339" name="Rectangle 3"/>
          <p:cNvSpPr txBox="1">
            <a:spLocks noChangeArrowheads="1"/>
          </p:cNvSpPr>
          <p:nvPr/>
        </p:nvSpPr>
        <p:spPr bwMode="auto">
          <a:xfrm>
            <a:off x="572294" y="931865"/>
            <a:ext cx="10771442" cy="3959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Linear separability and hyperplanes</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The perceptron learning algorithm</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Hard-margin SVM</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Soft-margin SVM</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Kernelized SVM</a:t>
            </a:r>
          </a:p>
          <a:p>
            <a:pPr lvl="1">
              <a:spcBef>
                <a:spcPct val="20000"/>
              </a:spcBef>
              <a:buFontTx/>
              <a:buChar char="•"/>
              <a:defRPr/>
            </a:pPr>
            <a:r>
              <a:rPr lang="en-US" altLang="zh-CN" sz="2800" dirty="0">
                <a:solidFill>
                  <a:schemeClr val="bg1">
                    <a:lumMod val="50000"/>
                  </a:schemeClr>
                </a:solidFill>
                <a:latin typeface="Calibri" panose="020F0502020204030204" pitchFamily="34" charset="0"/>
                <a:ea typeface="楷体" panose="02010609060101010101" pitchFamily="49" charset="-122"/>
                <a:cs typeface="Calibri" panose="020F0502020204030204" pitchFamily="34" charset="0"/>
              </a:rPr>
              <a:t>Multi-class classification with SVM</a:t>
            </a:r>
          </a:p>
          <a:p>
            <a:pPr lvl="1">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Object detection using </a:t>
            </a:r>
            <a:r>
              <a:rPr lang="en-US" altLang="zh-CN" sz="2800" dirty="0" err="1">
                <a:latin typeface="Calibri" panose="020F0502020204030204" pitchFamily="34" charset="0"/>
                <a:ea typeface="楷体" panose="02010609060101010101" pitchFamily="49" charset="-122"/>
                <a:cs typeface="Calibri" panose="020F0502020204030204" pitchFamily="34" charset="0"/>
              </a:rPr>
              <a:t>SVM+HoG</a:t>
            </a:r>
            <a:endParaRPr lang="en-US" altLang="zh-CN" sz="2800" dirty="0">
              <a:latin typeface="Calibri" panose="020F0502020204030204" pitchFamily="34" charset="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427655878"/>
      </p:ext>
    </p:extLst>
  </p:cSld>
  <p:clrMapOvr>
    <a:masterClrMapping/>
  </p:clrMapOvr>
  <p:transition advTm="12526"/>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30274" y="76200"/>
            <a:ext cx="1106450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Object detection using SVM + </a:t>
            </a:r>
            <a:r>
              <a:rPr lang="en-US" altLang="zh-CN" sz="3000" kern="0" dirty="0" err="1">
                <a:ea typeface="楷体" panose="02010609060101010101" pitchFamily="49" charset="-122"/>
                <a:cs typeface="Calibri" panose="020F0502020204030204" pitchFamily="34" charset="0"/>
              </a:rPr>
              <a:t>HoG</a:t>
            </a:r>
            <a:endParaRPr lang="zh-CN" altLang="en-US" sz="3000" kern="0" dirty="0">
              <a:ea typeface="楷体" panose="02010609060101010101" pitchFamily="49" charset="-122"/>
              <a:cs typeface="Calibri" panose="020F0502020204030204" pitchFamily="34" charset="0"/>
            </a:endParaRPr>
          </a:p>
        </p:txBody>
      </p:sp>
      <p:sp>
        <p:nvSpPr>
          <p:cNvPr id="31" name="Rectangle 3">
            <a:extLst>
              <a:ext uri="{FF2B5EF4-FFF2-40B4-BE49-F238E27FC236}">
                <a16:creationId xmlns:a16="http://schemas.microsoft.com/office/drawing/2014/main" id="{3E212E3A-B292-4EAC-A2F1-6FBE95975F28}"/>
              </a:ext>
            </a:extLst>
          </p:cNvPr>
          <p:cNvSpPr txBox="1">
            <a:spLocks noChangeArrowheads="1"/>
          </p:cNvSpPr>
          <p:nvPr/>
        </p:nvSpPr>
        <p:spPr bwMode="auto">
          <a:xfrm>
            <a:off x="292607" y="864454"/>
            <a:ext cx="11463963" cy="5367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Here’s a brief overview of the basic process for object detection using SVM and </a:t>
            </a:r>
            <a:r>
              <a:rPr lang="en-US" altLang="zh-CN" sz="2400" dirty="0" err="1">
                <a:latin typeface="Times New Roman" panose="02020603050405020304" pitchFamily="18" charset="0"/>
                <a:ea typeface="ＭＳ Ｐゴシック" panose="020B0600070205080204" pitchFamily="34" charset="-128"/>
                <a:cs typeface="Times New Roman" panose="02020603050405020304" pitchFamily="18" charset="0"/>
              </a:rPr>
              <a:t>HoG</a:t>
            </a:r>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 features:</a:t>
            </a:r>
          </a:p>
          <a:p>
            <a:pPr lvl="2" algn="just"/>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Data Preparation: Collect and label a dataset with positive (containing the target object) and negative (background) samples</a:t>
            </a:r>
          </a:p>
          <a:p>
            <a:pPr lvl="2" algn="just"/>
            <a:r>
              <a:rPr lang="en-US" altLang="zh-CN" sz="2200" dirty="0" err="1">
                <a:latin typeface="Times New Roman" panose="02020603050405020304" pitchFamily="18" charset="0"/>
                <a:ea typeface="ＭＳ Ｐゴシック" panose="020B0600070205080204" pitchFamily="34" charset="-128"/>
                <a:cs typeface="Times New Roman" panose="02020603050405020304" pitchFamily="18" charset="0"/>
              </a:rPr>
              <a:t>HoG</a:t>
            </a:r>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 Feature Extraction: Compute </a:t>
            </a:r>
            <a:r>
              <a:rPr lang="en-US" altLang="zh-CN" sz="2200" dirty="0" err="1">
                <a:latin typeface="Times New Roman" panose="02020603050405020304" pitchFamily="18" charset="0"/>
                <a:ea typeface="ＭＳ Ｐゴシック" panose="020B0600070205080204" pitchFamily="34" charset="-128"/>
                <a:cs typeface="Times New Roman" panose="02020603050405020304" pitchFamily="18" charset="0"/>
              </a:rPr>
              <a:t>HoG</a:t>
            </a:r>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 (Histogram of Oriented Gradients) features for each image in the dataset; </a:t>
            </a:r>
            <a:r>
              <a:rPr lang="en-US" altLang="zh-CN" sz="2200" dirty="0" err="1">
                <a:latin typeface="Times New Roman" panose="02020603050405020304" pitchFamily="18" charset="0"/>
                <a:ea typeface="ＭＳ Ｐゴシック" panose="020B0600070205080204" pitchFamily="34" charset="-128"/>
                <a:cs typeface="Times New Roman" panose="02020603050405020304" pitchFamily="18" charset="0"/>
              </a:rPr>
              <a:t>HoG</a:t>
            </a:r>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 captures gradient information, which is effective for object detection</a:t>
            </a:r>
          </a:p>
          <a:p>
            <a:pPr lvl="2" algn="just"/>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Training the SVM: Use the extracted </a:t>
            </a:r>
            <a:r>
              <a:rPr lang="en-US" altLang="zh-CN" sz="2200" dirty="0" err="1">
                <a:latin typeface="Times New Roman" panose="02020603050405020304" pitchFamily="18" charset="0"/>
                <a:ea typeface="ＭＳ Ｐゴシック" panose="020B0600070205080204" pitchFamily="34" charset="-128"/>
                <a:cs typeface="Times New Roman" panose="02020603050405020304" pitchFamily="18" charset="0"/>
              </a:rPr>
              <a:t>HoG</a:t>
            </a:r>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 features to train a Support Vector Machine (SVM) classifier; The SVM learns to distinguish between positive and negative samples</a:t>
            </a:r>
          </a:p>
          <a:p>
            <a:pPr lvl="2" algn="just"/>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Sliding Window Detection: Apply a sliding window approach to new images; Extract </a:t>
            </a:r>
            <a:r>
              <a:rPr lang="en-US" altLang="zh-CN" sz="2200" dirty="0" err="1">
                <a:latin typeface="Times New Roman" panose="02020603050405020304" pitchFamily="18" charset="0"/>
                <a:ea typeface="ＭＳ Ｐゴシック" panose="020B0600070205080204" pitchFamily="34" charset="-128"/>
                <a:cs typeface="Times New Roman" panose="02020603050405020304" pitchFamily="18" charset="0"/>
              </a:rPr>
              <a:t>HoG</a:t>
            </a:r>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 features from each window and use the trained SVM to classify whether the window contains the target object</a:t>
            </a:r>
          </a:p>
          <a:p>
            <a:pPr lvl="2" algn="just"/>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Non-Maximum Suppression (NMS): To eliminate redundant detections, apply NMS, which keeps the most confident detection and suppresses overlapping ones</a:t>
            </a:r>
          </a:p>
        </p:txBody>
      </p:sp>
    </p:spTree>
    <p:extLst>
      <p:ext uri="{BB962C8B-B14F-4D97-AF65-F5344CB8AC3E}">
        <p14:creationId xmlns:p14="http://schemas.microsoft.com/office/powerpoint/2010/main" val="1231804550"/>
      </p:ext>
    </p:extLst>
  </p:cSld>
  <p:clrMapOvr>
    <a:masterClrMapping/>
  </p:clrMapOvr>
  <p:transition advTm="12526"/>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30274" y="76200"/>
            <a:ext cx="1106450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Object detection using SVM + </a:t>
            </a:r>
            <a:r>
              <a:rPr lang="en-US" altLang="zh-CN" sz="3000" kern="0" dirty="0" err="1">
                <a:ea typeface="楷体" panose="02010609060101010101" pitchFamily="49" charset="-122"/>
                <a:cs typeface="Calibri" panose="020F0502020204030204" pitchFamily="34" charset="0"/>
              </a:rPr>
              <a:t>HoG</a:t>
            </a:r>
            <a:endParaRPr lang="zh-CN" altLang="en-US" sz="3000" kern="0" dirty="0">
              <a:ea typeface="楷体" panose="02010609060101010101" pitchFamily="49" charset="-122"/>
              <a:cs typeface="Calibri" panose="020F0502020204030204" pitchFamily="34" charset="0"/>
            </a:endParaRPr>
          </a:p>
        </p:txBody>
      </p:sp>
      <p:sp>
        <p:nvSpPr>
          <p:cNvPr id="31" name="Rectangle 3">
            <a:extLst>
              <a:ext uri="{FF2B5EF4-FFF2-40B4-BE49-F238E27FC236}">
                <a16:creationId xmlns:a16="http://schemas.microsoft.com/office/drawing/2014/main" id="{3E212E3A-B292-4EAC-A2F1-6FBE95975F28}"/>
              </a:ext>
            </a:extLst>
          </p:cNvPr>
          <p:cNvSpPr txBox="1">
            <a:spLocks noChangeArrowheads="1"/>
          </p:cNvSpPr>
          <p:nvPr/>
        </p:nvSpPr>
        <p:spPr bwMode="auto">
          <a:xfrm>
            <a:off x="292607" y="864454"/>
            <a:ext cx="11463963" cy="5367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Histogram of Oriented Gradients (</a:t>
            </a:r>
            <a:r>
              <a:rPr lang="en-US" altLang="zh-CN" sz="2400" dirty="0" err="1">
                <a:latin typeface="Times New Roman" panose="02020603050405020304" pitchFamily="18" charset="0"/>
                <a:ea typeface="ＭＳ Ｐゴシック" panose="020B0600070205080204" pitchFamily="34" charset="-128"/>
                <a:cs typeface="Times New Roman" panose="02020603050405020304" pitchFamily="18" charset="0"/>
              </a:rPr>
              <a:t>HoG</a:t>
            </a:r>
            <a:r>
              <a:rPr lang="en-US" altLang="zh-CN" sz="2400" dirty="0">
                <a:latin typeface="Times New Roman" panose="02020603050405020304" pitchFamily="18" charset="0"/>
                <a:ea typeface="ＭＳ Ｐゴシック" panose="020B0600070205080204" pitchFamily="34" charset="-128"/>
                <a:cs typeface="Times New Roman" panose="02020603050405020304" pitchFamily="18" charset="0"/>
              </a:rPr>
              <a:t>) is a feature descriptor widely used in computer vision for object detection and recognition tasks. It captures the distribution of gradient orientations in an image. </a:t>
            </a:r>
          </a:p>
          <a:p>
            <a:pPr lvl="2" algn="just"/>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Gradient Computation: The first step is to compute the gradients of the image, typically using filters like Sobel or Prewitt</a:t>
            </a:r>
          </a:p>
          <a:p>
            <a:pPr lvl="2" algn="just"/>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Cell Division: The image is divided into small spatial regions called cells (e.g., 8x8 pixels)</a:t>
            </a:r>
          </a:p>
          <a:p>
            <a:pPr lvl="2" algn="just"/>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Orientation Binning: Within each cell, gradient orientations are quantized into a fixed number of bins (e.g., 9 bins covering 0</a:t>
            </a:r>
            <a:r>
              <a:rPr lang="en-US" altLang="zh-CN" sz="2200" baseline="30000" dirty="0">
                <a:latin typeface="Times New Roman" panose="02020603050405020304" pitchFamily="18" charset="0"/>
                <a:ea typeface="ＭＳ Ｐゴシック" panose="020B0600070205080204" pitchFamily="34" charset="-128"/>
                <a:cs typeface="Times New Roman" panose="02020603050405020304" pitchFamily="18" charset="0"/>
              </a:rPr>
              <a:t>°</a:t>
            </a:r>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to 180</a:t>
            </a:r>
            <a:r>
              <a:rPr lang="en-US" altLang="zh-CN" sz="2200" baseline="30000" dirty="0">
                <a:latin typeface="Times New Roman" panose="02020603050405020304" pitchFamily="18" charset="0"/>
                <a:ea typeface="ＭＳ Ｐゴシック" panose="020B0600070205080204" pitchFamily="34" charset="-128"/>
                <a:cs typeface="Times New Roman" panose="02020603050405020304" pitchFamily="18" charset="0"/>
              </a:rPr>
              <a:t>°</a:t>
            </a:r>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 The gradient magnitudes are accumulated into these bins to form a histogram, representing the dominant edge directions in the cell.</a:t>
            </a:r>
          </a:p>
          <a:p>
            <a:pPr lvl="2" algn="just"/>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Block Normalization: Cells are grouped into larger regions called blocks (e.g., 2x2 cells). To improve robustness to lighting variations, the histograms within a block are normalized using methods like L2-Norm or L1-Norm</a:t>
            </a:r>
          </a:p>
          <a:p>
            <a:pPr lvl="2" algn="just"/>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Feature Vector Formation: The normalized histograms from all blocks are concatenated into a single feature vector, which represents the </a:t>
            </a:r>
            <a:r>
              <a:rPr lang="en-US" altLang="zh-CN" sz="2200" dirty="0" err="1">
                <a:latin typeface="Times New Roman" panose="02020603050405020304" pitchFamily="18" charset="0"/>
                <a:ea typeface="ＭＳ Ｐゴシック" panose="020B0600070205080204" pitchFamily="34" charset="-128"/>
                <a:cs typeface="Times New Roman" panose="02020603050405020304" pitchFamily="18" charset="0"/>
              </a:rPr>
              <a:t>HoG</a:t>
            </a:r>
            <a:r>
              <a:rPr lang="en-US" altLang="zh-CN" sz="2200" dirty="0">
                <a:latin typeface="Times New Roman" panose="02020603050405020304" pitchFamily="18" charset="0"/>
                <a:ea typeface="ＭＳ Ｐゴシック" panose="020B0600070205080204" pitchFamily="34" charset="-128"/>
                <a:cs typeface="Times New Roman" panose="02020603050405020304" pitchFamily="18" charset="0"/>
              </a:rPr>
              <a:t> descriptor for the image or region</a:t>
            </a:r>
          </a:p>
        </p:txBody>
      </p:sp>
    </p:spTree>
    <p:extLst>
      <p:ext uri="{BB962C8B-B14F-4D97-AF65-F5344CB8AC3E}">
        <p14:creationId xmlns:p14="http://schemas.microsoft.com/office/powerpoint/2010/main" val="733474583"/>
      </p:ext>
    </p:extLst>
  </p:cSld>
  <p:clrMapOvr>
    <a:masterClrMapping/>
  </p:clrMapOvr>
  <p:transition advTm="12526"/>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bwMode="auto">
          <a:xfrm>
            <a:off x="930274" y="76200"/>
            <a:ext cx="1106450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r>
              <a:rPr lang="en-US" altLang="zh-CN" sz="3000" kern="0" dirty="0">
                <a:ea typeface="楷体" panose="02010609060101010101" pitchFamily="49" charset="-122"/>
                <a:cs typeface="Calibri" panose="020F0502020204030204" pitchFamily="34" charset="0"/>
              </a:rPr>
              <a:t>Object detection using SVM + </a:t>
            </a:r>
            <a:r>
              <a:rPr lang="en-US" altLang="zh-CN" sz="3000" kern="0" dirty="0" err="1">
                <a:ea typeface="楷体" panose="02010609060101010101" pitchFamily="49" charset="-122"/>
                <a:cs typeface="Calibri" panose="020F0502020204030204" pitchFamily="34" charset="0"/>
              </a:rPr>
              <a:t>HoG</a:t>
            </a:r>
            <a:endParaRPr lang="zh-CN" altLang="en-US" sz="3000" kern="0" dirty="0">
              <a:ea typeface="楷体" panose="02010609060101010101" pitchFamily="49" charset="-122"/>
              <a:cs typeface="Calibri" panose="020F0502020204030204" pitchFamily="34" charset="0"/>
            </a:endParaRPr>
          </a:p>
        </p:txBody>
      </p:sp>
      <p:pic>
        <p:nvPicPr>
          <p:cNvPr id="4" name="图片 3">
            <a:extLst>
              <a:ext uri="{FF2B5EF4-FFF2-40B4-BE49-F238E27FC236}">
                <a16:creationId xmlns:a16="http://schemas.microsoft.com/office/drawing/2014/main" id="{46E80FD9-3382-4AB3-BB25-04BB24E29372}"/>
              </a:ext>
            </a:extLst>
          </p:cNvPr>
          <p:cNvPicPr/>
          <p:nvPr/>
        </p:nvPicPr>
        <p:blipFill>
          <a:blip r:embed="rId2"/>
          <a:stretch>
            <a:fillRect/>
          </a:stretch>
        </p:blipFill>
        <p:spPr>
          <a:xfrm>
            <a:off x="2667960" y="941173"/>
            <a:ext cx="6459565" cy="4868599"/>
          </a:xfrm>
          <a:prstGeom prst="rect">
            <a:avLst/>
          </a:prstGeom>
        </p:spPr>
      </p:pic>
      <p:sp>
        <p:nvSpPr>
          <p:cNvPr id="5" name="文本框 4">
            <a:extLst>
              <a:ext uri="{FF2B5EF4-FFF2-40B4-BE49-F238E27FC236}">
                <a16:creationId xmlns:a16="http://schemas.microsoft.com/office/drawing/2014/main" id="{37708E56-CB45-451C-ACE1-2314D7499742}"/>
              </a:ext>
            </a:extLst>
          </p:cNvPr>
          <p:cNvSpPr txBox="1"/>
          <p:nvPr/>
        </p:nvSpPr>
        <p:spPr>
          <a:xfrm>
            <a:off x="2217382" y="5883625"/>
            <a:ext cx="8026370" cy="400110"/>
          </a:xfrm>
          <a:prstGeom prst="rect">
            <a:avLst/>
          </a:prstGeom>
          <a:noFill/>
        </p:spPr>
        <p:txBody>
          <a:bodyPr wrap="square" rtlCol="0">
            <a:spAutoFit/>
          </a:bodyPr>
          <a:lstStyle/>
          <a:p>
            <a:pPr algn="just"/>
            <a:r>
              <a:rPr lang="en-US" altLang="zh-CN" sz="2000" dirty="0"/>
              <a:t>SVM + </a:t>
            </a:r>
            <a:r>
              <a:rPr lang="en-US" altLang="zh-CN" sz="2000" dirty="0" err="1"/>
              <a:t>HoG</a:t>
            </a:r>
            <a:r>
              <a:rPr lang="en-US" altLang="zh-CN" sz="2000" dirty="0"/>
              <a:t> pedestrian detection result using OpenCV’s implementation</a:t>
            </a:r>
            <a:endParaRPr lang="zh-CN" altLang="en-US" sz="2000" dirty="0"/>
          </a:p>
        </p:txBody>
      </p:sp>
    </p:spTree>
    <p:extLst>
      <p:ext uri="{BB962C8B-B14F-4D97-AF65-F5344CB8AC3E}">
        <p14:creationId xmlns:p14="http://schemas.microsoft.com/office/powerpoint/2010/main" val="3888230999"/>
      </p:ext>
    </p:extLst>
  </p:cSld>
  <p:clrMapOvr>
    <a:masterClrMapping/>
  </p:clrMapOvr>
  <p:transition advTm="12526"/>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âq and a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800" y="1927698"/>
            <a:ext cx="41148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425167"/>
      </p:ext>
    </p:extLst>
  </p:cSld>
  <p:clrMapOvr>
    <a:masterClrMapping/>
  </p:clrMapOvr>
  <p:transition advTm="12526"/>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0969895" cy="838200"/>
          </a:xfrm>
        </p:spPr>
        <p:txBody>
          <a:bodyPr/>
          <a:lstStyle/>
          <a:p>
            <a:r>
              <a:rPr lang="en-US" altLang="zh-CN" sz="3000" dirty="0">
                <a:ea typeface="楷体" panose="02010609060101010101" pitchFamily="49" charset="-122"/>
                <a:cs typeface="Calibri" panose="020F0502020204030204" pitchFamily="34" charset="0"/>
              </a:rPr>
              <a:t>Hyperplane</a:t>
            </a:r>
            <a:endParaRPr lang="zh-CN" altLang="en-US" sz="3000" dirty="0">
              <a:ea typeface="楷体" panose="02010609060101010101" pitchFamily="49" charset="-122"/>
              <a:cs typeface="Calibri" panose="020F0502020204030204" pitchFamily="34" charset="0"/>
            </a:endParaRPr>
          </a:p>
        </p:txBody>
      </p:sp>
      <p:pic>
        <p:nvPicPr>
          <p:cNvPr id="2" name="图片 1"/>
          <p:cNvPicPr>
            <a:picLocks noChangeAspect="1"/>
          </p:cNvPicPr>
          <p:nvPr/>
        </p:nvPicPr>
        <p:blipFill>
          <a:blip r:embed="rId2"/>
          <a:stretch>
            <a:fillRect/>
          </a:stretch>
        </p:blipFill>
        <p:spPr>
          <a:xfrm>
            <a:off x="1487133" y="948906"/>
            <a:ext cx="9856175" cy="5410093"/>
          </a:xfrm>
          <a:prstGeom prst="rect">
            <a:avLst/>
          </a:prstGeom>
        </p:spPr>
      </p:pic>
      <p:sp>
        <p:nvSpPr>
          <p:cNvPr id="3" name="矩形 2"/>
          <p:cNvSpPr/>
          <p:nvPr/>
        </p:nvSpPr>
        <p:spPr bwMode="auto">
          <a:xfrm>
            <a:off x="1487133" y="3878013"/>
            <a:ext cx="985479" cy="4485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pic>
        <p:nvPicPr>
          <p:cNvPr id="6" name="图片 5"/>
          <p:cNvPicPr>
            <a:picLocks noChangeAspect="1"/>
          </p:cNvPicPr>
          <p:nvPr/>
        </p:nvPicPr>
        <p:blipFill>
          <a:blip r:embed="rId3"/>
          <a:stretch>
            <a:fillRect/>
          </a:stretch>
        </p:blipFill>
        <p:spPr>
          <a:xfrm>
            <a:off x="1393209" y="872445"/>
            <a:ext cx="10093262" cy="2953810"/>
          </a:xfrm>
          <a:prstGeom prst="rect">
            <a:avLst/>
          </a:prstGeom>
        </p:spPr>
      </p:pic>
    </p:spTree>
    <p:extLst>
      <p:ext uri="{BB962C8B-B14F-4D97-AF65-F5344CB8AC3E}">
        <p14:creationId xmlns:p14="http://schemas.microsoft.com/office/powerpoint/2010/main" val="1218568222"/>
      </p:ext>
    </p:extLst>
  </p:cSld>
  <p:clrMapOvr>
    <a:masterClrMapping/>
  </p:clrMapOvr>
  <p:transition advTm="12526"/>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0969895" cy="838200"/>
          </a:xfrm>
        </p:spPr>
        <p:txBody>
          <a:bodyPr/>
          <a:lstStyle/>
          <a:p>
            <a:r>
              <a:rPr lang="en-US" altLang="zh-CN" sz="3000" dirty="0">
                <a:ea typeface="楷体" panose="02010609060101010101" pitchFamily="49" charset="-122"/>
                <a:cs typeface="Calibri" panose="020F0502020204030204" pitchFamily="34" charset="0"/>
              </a:rPr>
              <a:t>Classifying data with a hyperplane</a:t>
            </a:r>
            <a:endParaRPr lang="zh-CN" altLang="en-US" sz="3000" dirty="0">
              <a:ea typeface="楷体" panose="02010609060101010101" pitchFamily="49" charset="-122"/>
              <a:cs typeface="Calibri" panose="020F0502020204030204" pitchFamily="34" charset="0"/>
            </a:endParaRPr>
          </a:p>
        </p:txBody>
      </p:sp>
      <p:pic>
        <p:nvPicPr>
          <p:cNvPr id="26" name="Picture 7"/>
          <p:cNvPicPr>
            <a:picLocks noChangeAspect="1"/>
          </p:cNvPicPr>
          <p:nvPr/>
        </p:nvPicPr>
        <p:blipFill>
          <a:blip r:embed="rId3"/>
          <a:stretch>
            <a:fillRect/>
          </a:stretch>
        </p:blipFill>
        <p:spPr>
          <a:xfrm>
            <a:off x="8502439" y="914400"/>
            <a:ext cx="3278950" cy="3112224"/>
          </a:xfrm>
          <a:prstGeom prst="rect">
            <a:avLst/>
          </a:prstGeom>
        </p:spPr>
      </p:pic>
      <p:sp>
        <p:nvSpPr>
          <p:cNvPr id="28" name="Rectangle 2"/>
          <p:cNvSpPr/>
          <p:nvPr/>
        </p:nvSpPr>
        <p:spPr>
          <a:xfrm>
            <a:off x="807726" y="886683"/>
            <a:ext cx="8120614" cy="3046988"/>
          </a:xfrm>
          <a:prstGeom prst="rect">
            <a:avLst/>
          </a:prstGeom>
        </p:spPr>
        <p:txBody>
          <a:bodyPr wrap="square">
            <a:spAutoFit/>
          </a:bodyPr>
          <a:lstStyle/>
          <a:p>
            <a:pPr eaLnBrk="1" fontAlgn="auto" hangingPunct="1">
              <a:spcBef>
                <a:spcPts val="0"/>
              </a:spcBef>
              <a:spcAft>
                <a:spcPts val="0"/>
              </a:spcAft>
            </a:pPr>
            <a:r>
              <a:rPr lang="en-US" dirty="0">
                <a:solidFill>
                  <a:prstClr val="black"/>
                </a:solidFill>
                <a:cs typeface="Times New Roman" panose="02020603050405020304" pitchFamily="18" charset="0"/>
              </a:rPr>
              <a:t>Given a set of data points {</a:t>
            </a:r>
            <a:r>
              <a:rPr lang="en-US" altLang="zh-CN" b="1" dirty="0">
                <a:solidFill>
                  <a:prstClr val="black"/>
                </a:solidFill>
                <a:cs typeface="Times New Roman" panose="02020603050405020304" pitchFamily="18" charset="0"/>
              </a:rPr>
              <a:t>x</a:t>
            </a:r>
            <a:r>
              <a:rPr lang="en-US" altLang="zh-CN" i="1" baseline="-25000" dirty="0">
                <a:solidFill>
                  <a:prstClr val="black"/>
                </a:solidFill>
                <a:cs typeface="Times New Roman" panose="02020603050405020304" pitchFamily="18" charset="0"/>
              </a:rPr>
              <a:t>i</a:t>
            </a:r>
            <a:r>
              <a:rPr lang="en-US" dirty="0">
                <a:solidFill>
                  <a:prstClr val="black"/>
                </a:solidFill>
                <a:cs typeface="Times New Roman" panose="02020603050405020304" pitchFamily="18" charset="0"/>
              </a:rPr>
              <a:t>} shown as the right figure and a hyperplane defined by </a:t>
            </a:r>
            <a:r>
              <a:rPr lang="en-US" b="1" dirty="0">
                <a:solidFill>
                  <a:prstClr val="black"/>
                </a:solidFill>
                <a:cs typeface="Times New Roman" panose="02020603050405020304" pitchFamily="18" charset="0"/>
              </a:rPr>
              <a:t>w</a:t>
            </a:r>
            <a:r>
              <a:rPr lang="en-US" dirty="0">
                <a:solidFill>
                  <a:prstClr val="black"/>
                </a:solidFill>
                <a:cs typeface="Times New Roman" panose="02020603050405020304" pitchFamily="18" charset="0"/>
              </a:rPr>
              <a:t>=(0.4, 1.0)</a:t>
            </a:r>
            <a:r>
              <a:rPr lang="en-US" i="1" baseline="30000" dirty="0">
                <a:solidFill>
                  <a:prstClr val="black"/>
                </a:solidFill>
                <a:cs typeface="Times New Roman" panose="02020603050405020304" pitchFamily="18" charset="0"/>
              </a:rPr>
              <a:t>T</a:t>
            </a:r>
            <a:r>
              <a:rPr lang="en-US" dirty="0">
                <a:solidFill>
                  <a:prstClr val="black"/>
                </a:solidFill>
                <a:cs typeface="Times New Roman" panose="02020603050405020304" pitchFamily="18" charset="0"/>
              </a:rPr>
              <a:t> and </a:t>
            </a:r>
            <a:r>
              <a:rPr lang="en-US" i="1" dirty="0">
                <a:solidFill>
                  <a:prstClr val="black"/>
                </a:solidFill>
                <a:cs typeface="Times New Roman" panose="02020603050405020304" pitchFamily="18" charset="0"/>
              </a:rPr>
              <a:t>b</a:t>
            </a:r>
            <a:r>
              <a:rPr lang="en-US" dirty="0">
                <a:solidFill>
                  <a:prstClr val="black"/>
                </a:solidFill>
                <a:cs typeface="Times New Roman" panose="02020603050405020304" pitchFamily="18" charset="0"/>
              </a:rPr>
              <a:t>=-9</a:t>
            </a:r>
          </a:p>
          <a:p>
            <a:pPr eaLnBrk="1" fontAlgn="auto" hangingPunct="1">
              <a:spcBef>
                <a:spcPts val="0"/>
              </a:spcBef>
              <a:spcAft>
                <a:spcPts val="0"/>
              </a:spcAft>
            </a:pPr>
            <a:r>
              <a:rPr lang="en-US" dirty="0">
                <a:solidFill>
                  <a:prstClr val="black"/>
                </a:solidFill>
                <a:cs typeface="Times New Roman" panose="02020603050405020304" pitchFamily="18" charset="0"/>
              </a:rPr>
              <a:t>Suppose the classification model is </a:t>
            </a:r>
            <a:r>
              <a:rPr lang="en-US" i="1" dirty="0" err="1">
                <a:solidFill>
                  <a:prstClr val="black"/>
                </a:solidFill>
                <a:cs typeface="Times New Roman" panose="02020603050405020304" pitchFamily="18" charset="0"/>
              </a:rPr>
              <a:t>h</a:t>
            </a:r>
            <a:r>
              <a:rPr lang="en-US" b="1" baseline="-25000" dirty="0" err="1">
                <a:solidFill>
                  <a:prstClr val="black"/>
                </a:solidFill>
                <a:cs typeface="Times New Roman" panose="02020603050405020304" pitchFamily="18" charset="0"/>
              </a:rPr>
              <a:t>w</a:t>
            </a:r>
            <a:r>
              <a:rPr lang="en-US" baseline="-25000" dirty="0" err="1">
                <a:solidFill>
                  <a:prstClr val="black"/>
                </a:solidFill>
                <a:cs typeface="Times New Roman" panose="02020603050405020304" pitchFamily="18" charset="0"/>
              </a:rPr>
              <a:t>,</a:t>
            </a:r>
            <a:r>
              <a:rPr lang="en-US" i="1" baseline="-25000" dirty="0" err="1">
                <a:solidFill>
                  <a:prstClr val="black"/>
                </a:solidFill>
                <a:cs typeface="Times New Roman" panose="02020603050405020304" pitchFamily="18" charset="0"/>
              </a:rPr>
              <a:t>b</a:t>
            </a:r>
            <a:r>
              <a:rPr lang="en-US" dirty="0">
                <a:solidFill>
                  <a:prstClr val="black"/>
                </a:solidFill>
                <a:cs typeface="Times New Roman" panose="02020603050405020304" pitchFamily="18" charset="0"/>
              </a:rPr>
              <a:t>:</a:t>
            </a:r>
          </a:p>
          <a:p>
            <a:pPr eaLnBrk="1" fontAlgn="auto" hangingPunct="1">
              <a:spcBef>
                <a:spcPts val="0"/>
              </a:spcBef>
              <a:spcAft>
                <a:spcPts val="0"/>
              </a:spcAft>
            </a:pPr>
            <a:endParaRPr lang="en-US" dirty="0">
              <a:solidFill>
                <a:prstClr val="black"/>
              </a:solidFill>
              <a:cs typeface="Times New Roman" panose="02020603050405020304" pitchFamily="18" charset="0"/>
            </a:endParaRPr>
          </a:p>
          <a:p>
            <a:pPr eaLnBrk="1" fontAlgn="auto" hangingPunct="1">
              <a:spcBef>
                <a:spcPts val="0"/>
              </a:spcBef>
              <a:spcAft>
                <a:spcPts val="0"/>
              </a:spcAft>
            </a:pPr>
            <a:endParaRPr lang="en-US" dirty="0">
              <a:solidFill>
                <a:prstClr val="black"/>
              </a:solidFill>
              <a:cs typeface="Times New Roman" panose="02020603050405020304" pitchFamily="18" charset="0"/>
            </a:endParaRPr>
          </a:p>
          <a:p>
            <a:pPr eaLnBrk="1" fontAlgn="auto" hangingPunct="1">
              <a:spcBef>
                <a:spcPts val="0"/>
              </a:spcBef>
              <a:spcAft>
                <a:spcPts val="0"/>
              </a:spcAft>
            </a:pPr>
            <a:r>
              <a:rPr lang="en-US" dirty="0">
                <a:solidFill>
                  <a:prstClr val="black"/>
                </a:solidFill>
                <a:cs typeface="Times New Roman" panose="02020603050405020304" pitchFamily="18" charset="0"/>
              </a:rPr>
              <a:t>which is equivalent to :</a:t>
            </a:r>
          </a:p>
          <a:p>
            <a:pPr algn="just" eaLnBrk="1" fontAlgn="auto" hangingPunct="1">
              <a:spcBef>
                <a:spcPts val="0"/>
              </a:spcBef>
              <a:spcAft>
                <a:spcPts val="0"/>
              </a:spcAft>
            </a:pPr>
            <a:endParaRPr lang="en-US" altLang="zh-CN" dirty="0">
              <a:solidFill>
                <a:prstClr val="black"/>
              </a:solidFill>
              <a:cs typeface="Times New Roman" panose="02020603050405020304" pitchFamily="18" charset="0"/>
            </a:endParaRPr>
          </a:p>
          <a:p>
            <a:pPr algn="just" eaLnBrk="1" fontAlgn="auto" hangingPunct="1">
              <a:spcBef>
                <a:spcPts val="0"/>
              </a:spcBef>
              <a:spcAft>
                <a:spcPts val="0"/>
              </a:spcAft>
            </a:pPr>
            <a:r>
              <a:rPr lang="en-US" altLang="zh-CN" dirty="0">
                <a:solidFill>
                  <a:prstClr val="black"/>
                </a:solidFill>
                <a:cs typeface="Times New Roman" panose="02020603050405020304" pitchFamily="18" charset="0"/>
              </a:rPr>
              <a:t>We can associate each </a:t>
            </a:r>
            <a:r>
              <a:rPr lang="en-US" altLang="zh-CN" b="1" dirty="0">
                <a:solidFill>
                  <a:prstClr val="black"/>
                </a:solidFill>
                <a:cs typeface="Times New Roman" panose="02020603050405020304" pitchFamily="18" charset="0"/>
              </a:rPr>
              <a:t>x</a:t>
            </a:r>
            <a:r>
              <a:rPr lang="en-US" altLang="zh-CN" i="1" baseline="-25000" dirty="0">
                <a:solidFill>
                  <a:prstClr val="black"/>
                </a:solidFill>
                <a:cs typeface="Times New Roman" panose="02020603050405020304" pitchFamily="18" charset="0"/>
              </a:rPr>
              <a:t>i</a:t>
            </a:r>
            <a:r>
              <a:rPr lang="en-US" altLang="zh-CN" dirty="0">
                <a:solidFill>
                  <a:prstClr val="black"/>
                </a:solidFill>
                <a:cs typeface="Times New Roman" panose="02020603050405020304" pitchFamily="18" charset="0"/>
              </a:rPr>
              <a:t> with a label +1 or -1</a:t>
            </a:r>
          </a:p>
        </p:txBody>
      </p:sp>
      <p:graphicFrame>
        <p:nvGraphicFramePr>
          <p:cNvPr id="31" name="Object 5">
            <a:extLst>
              <a:ext uri="{FF2B5EF4-FFF2-40B4-BE49-F238E27FC236}">
                <a16:creationId xmlns:a16="http://schemas.microsoft.com/office/drawing/2014/main" id="{713110F5-0CD9-4071-A11F-32F9F340BB27}"/>
              </a:ext>
            </a:extLst>
          </p:cNvPr>
          <p:cNvGraphicFramePr>
            <a:graphicFrameLocks noChangeAspect="1"/>
          </p:cNvGraphicFramePr>
          <p:nvPr>
            <p:extLst>
              <p:ext uri="{D42A27DB-BD31-4B8C-83A1-F6EECF244321}">
                <p14:modId xmlns:p14="http://schemas.microsoft.com/office/powerpoint/2010/main" val="1312902702"/>
              </p:ext>
            </p:extLst>
          </p:nvPr>
        </p:nvGraphicFramePr>
        <p:xfrm>
          <a:off x="2522538" y="2066925"/>
          <a:ext cx="3365500" cy="869950"/>
        </p:xfrm>
        <a:graphic>
          <a:graphicData uri="http://schemas.openxmlformats.org/presentationml/2006/ole">
            <mc:AlternateContent xmlns:mc="http://schemas.openxmlformats.org/markup-compatibility/2006">
              <mc:Choice xmlns:v="urn:schemas-microsoft-com:vml" Requires="v">
                <p:oleObj spid="_x0000_s159724" name="Equation" r:id="rId4" imgW="1790640" imgH="457200" progId="Equation.DSMT4">
                  <p:embed/>
                </p:oleObj>
              </mc:Choice>
              <mc:Fallback>
                <p:oleObj name="Equation" r:id="rId4" imgW="1790640" imgH="457200" progId="Equation.DSMT4">
                  <p:embed/>
                  <p:pic>
                    <p:nvPicPr>
                      <p:cNvPr id="0" name=""/>
                      <p:cNvPicPr>
                        <a:picLocks noChangeAspect="1" noChangeArrowheads="1"/>
                      </p:cNvPicPr>
                      <p:nvPr/>
                    </p:nvPicPr>
                    <p:blipFill>
                      <a:blip r:embed="rId5"/>
                      <a:srcRect/>
                      <a:stretch>
                        <a:fillRect/>
                      </a:stretch>
                    </p:blipFill>
                    <p:spPr bwMode="auto">
                      <a:xfrm>
                        <a:off x="2522538" y="2066925"/>
                        <a:ext cx="3365500" cy="869950"/>
                      </a:xfrm>
                      <a:prstGeom prst="rect">
                        <a:avLst/>
                      </a:prstGeom>
                      <a:noFill/>
                      <a:ln>
                        <a:noFill/>
                      </a:ln>
                    </p:spPr>
                  </p:pic>
                </p:oleObj>
              </mc:Fallback>
            </mc:AlternateContent>
          </a:graphicData>
        </a:graphic>
      </p:graphicFrame>
      <p:graphicFrame>
        <p:nvGraphicFramePr>
          <p:cNvPr id="32" name="Object 5">
            <a:extLst>
              <a:ext uri="{FF2B5EF4-FFF2-40B4-BE49-F238E27FC236}">
                <a16:creationId xmlns:a16="http://schemas.microsoft.com/office/drawing/2014/main" id="{713110F5-0CD9-4071-A11F-32F9F340BB27}"/>
              </a:ext>
            </a:extLst>
          </p:cNvPr>
          <p:cNvGraphicFramePr>
            <a:graphicFrameLocks noChangeAspect="1"/>
          </p:cNvGraphicFramePr>
          <p:nvPr>
            <p:extLst>
              <p:ext uri="{D42A27DB-BD31-4B8C-83A1-F6EECF244321}">
                <p14:modId xmlns:p14="http://schemas.microsoft.com/office/powerpoint/2010/main" val="2432865730"/>
              </p:ext>
            </p:extLst>
          </p:nvPr>
        </p:nvGraphicFramePr>
        <p:xfrm>
          <a:off x="3660775" y="3022600"/>
          <a:ext cx="2838450" cy="458788"/>
        </p:xfrm>
        <a:graphic>
          <a:graphicData uri="http://schemas.openxmlformats.org/presentationml/2006/ole">
            <mc:AlternateContent xmlns:mc="http://schemas.openxmlformats.org/markup-compatibility/2006">
              <mc:Choice xmlns:v="urn:schemas-microsoft-com:vml" Requires="v">
                <p:oleObj spid="_x0000_s159725" name="Equation" r:id="rId6" imgW="1511280" imgH="241200" progId="Equation.DSMT4">
                  <p:embed/>
                </p:oleObj>
              </mc:Choice>
              <mc:Fallback>
                <p:oleObj name="Equation" r:id="rId6" imgW="1511280" imgH="241200" progId="Equation.DSMT4">
                  <p:embed/>
                  <p:pic>
                    <p:nvPicPr>
                      <p:cNvPr id="0" name=""/>
                      <p:cNvPicPr>
                        <a:picLocks noChangeAspect="1" noChangeArrowheads="1"/>
                      </p:cNvPicPr>
                      <p:nvPr/>
                    </p:nvPicPr>
                    <p:blipFill>
                      <a:blip r:embed="rId7"/>
                      <a:srcRect/>
                      <a:stretch>
                        <a:fillRect/>
                      </a:stretch>
                    </p:blipFill>
                    <p:spPr bwMode="auto">
                      <a:xfrm>
                        <a:off x="3660775" y="3022600"/>
                        <a:ext cx="2838450" cy="458788"/>
                      </a:xfrm>
                      <a:prstGeom prst="rect">
                        <a:avLst/>
                      </a:prstGeom>
                      <a:noFill/>
                      <a:ln>
                        <a:noFill/>
                      </a:ln>
                    </p:spPr>
                  </p:pic>
                </p:oleObj>
              </mc:Fallback>
            </mc:AlternateContent>
          </a:graphicData>
        </a:graphic>
      </p:graphicFrame>
      <p:graphicFrame>
        <p:nvGraphicFramePr>
          <p:cNvPr id="33" name="Object 5">
            <a:extLst>
              <a:ext uri="{FF2B5EF4-FFF2-40B4-BE49-F238E27FC236}">
                <a16:creationId xmlns:a16="http://schemas.microsoft.com/office/drawing/2014/main" id="{713110F5-0CD9-4071-A11F-32F9F340BB27}"/>
              </a:ext>
            </a:extLst>
          </p:cNvPr>
          <p:cNvGraphicFramePr>
            <a:graphicFrameLocks noChangeAspect="1"/>
          </p:cNvGraphicFramePr>
          <p:nvPr>
            <p:extLst>
              <p:ext uri="{D42A27DB-BD31-4B8C-83A1-F6EECF244321}">
                <p14:modId xmlns:p14="http://schemas.microsoft.com/office/powerpoint/2010/main" val="4128333180"/>
              </p:ext>
            </p:extLst>
          </p:nvPr>
        </p:nvGraphicFramePr>
        <p:xfrm>
          <a:off x="1054939" y="4556957"/>
          <a:ext cx="4294188" cy="338137"/>
        </p:xfrm>
        <a:graphic>
          <a:graphicData uri="http://schemas.openxmlformats.org/presentationml/2006/ole">
            <mc:AlternateContent xmlns:mc="http://schemas.openxmlformats.org/markup-compatibility/2006">
              <mc:Choice xmlns:v="urn:schemas-microsoft-com:vml" Requires="v">
                <p:oleObj spid="_x0000_s159726" name="Equation" r:id="rId8" imgW="2286000" imgH="177480" progId="Equation.DSMT4">
                  <p:embed/>
                </p:oleObj>
              </mc:Choice>
              <mc:Fallback>
                <p:oleObj name="Equation" r:id="rId8" imgW="2286000" imgH="177480" progId="Equation.DSMT4">
                  <p:embed/>
                  <p:pic>
                    <p:nvPicPr>
                      <p:cNvPr id="0" name=""/>
                      <p:cNvPicPr>
                        <a:picLocks noChangeAspect="1" noChangeArrowheads="1"/>
                      </p:cNvPicPr>
                      <p:nvPr/>
                    </p:nvPicPr>
                    <p:blipFill>
                      <a:blip r:embed="rId9"/>
                      <a:srcRect/>
                      <a:stretch>
                        <a:fillRect/>
                      </a:stretch>
                    </p:blipFill>
                    <p:spPr bwMode="auto">
                      <a:xfrm>
                        <a:off x="1054939" y="4556957"/>
                        <a:ext cx="4294188" cy="338137"/>
                      </a:xfrm>
                      <a:prstGeom prst="rect">
                        <a:avLst/>
                      </a:prstGeom>
                      <a:noFill/>
                      <a:ln>
                        <a:noFill/>
                      </a:ln>
                    </p:spPr>
                  </p:pic>
                </p:oleObj>
              </mc:Fallback>
            </mc:AlternateContent>
          </a:graphicData>
        </a:graphic>
      </p:graphicFrame>
      <p:sp>
        <p:nvSpPr>
          <p:cNvPr id="2" name="矩形 1"/>
          <p:cNvSpPr/>
          <p:nvPr/>
        </p:nvSpPr>
        <p:spPr>
          <a:xfrm>
            <a:off x="834355" y="4110264"/>
            <a:ext cx="8697834" cy="1200329"/>
          </a:xfrm>
          <a:prstGeom prst="rect">
            <a:avLst/>
          </a:prstGeom>
        </p:spPr>
        <p:txBody>
          <a:bodyPr wrap="square">
            <a:spAutoFit/>
          </a:bodyPr>
          <a:lstStyle/>
          <a:p>
            <a:pPr algn="just" eaLnBrk="1" fontAlgn="auto" hangingPunct="1">
              <a:spcBef>
                <a:spcPts val="0"/>
              </a:spcBef>
              <a:spcAft>
                <a:spcPts val="0"/>
              </a:spcAft>
            </a:pPr>
            <a:r>
              <a:rPr lang="en-US" altLang="zh-CN" dirty="0" err="1">
                <a:solidFill>
                  <a:prstClr val="black"/>
                </a:solidFill>
                <a:cs typeface="Times New Roman" panose="02020603050405020304" pitchFamily="18" charset="0"/>
              </a:rPr>
              <a:t>Eg</a:t>
            </a:r>
            <a:r>
              <a:rPr lang="en-US" altLang="zh-CN" dirty="0">
                <a:solidFill>
                  <a:prstClr val="black"/>
                </a:solidFill>
                <a:cs typeface="Times New Roman" panose="02020603050405020304" pitchFamily="18" charset="0"/>
              </a:rPr>
              <a:t>.,  </a:t>
            </a:r>
            <a:r>
              <a:rPr lang="en-US" altLang="zh-CN" b="1" dirty="0">
                <a:solidFill>
                  <a:prstClr val="black"/>
                </a:solidFill>
                <a:cs typeface="Times New Roman" panose="02020603050405020304" pitchFamily="18" charset="0"/>
              </a:rPr>
              <a:t>x</a:t>
            </a:r>
            <a:r>
              <a:rPr lang="en-US" altLang="zh-CN" dirty="0">
                <a:solidFill>
                  <a:prstClr val="black"/>
                </a:solidFill>
                <a:cs typeface="Times New Roman" panose="02020603050405020304" pitchFamily="18" charset="0"/>
              </a:rPr>
              <a:t>=(8,7)</a:t>
            </a:r>
            <a:endParaRPr lang="en-US" altLang="zh-CN" i="1" dirty="0">
              <a:solidFill>
                <a:prstClr val="black"/>
              </a:solidFill>
              <a:cs typeface="Times New Roman" panose="02020603050405020304" pitchFamily="18" charset="0"/>
            </a:endParaRPr>
          </a:p>
          <a:p>
            <a:pPr algn="just" eaLnBrk="1" fontAlgn="auto" hangingPunct="1">
              <a:spcBef>
                <a:spcPts val="0"/>
              </a:spcBef>
              <a:spcAft>
                <a:spcPts val="0"/>
              </a:spcAft>
            </a:pPr>
            <a:r>
              <a:rPr lang="en-US" altLang="zh-CN" dirty="0">
                <a:solidFill>
                  <a:prstClr val="black"/>
                </a:solidFill>
                <a:cs typeface="Times New Roman" panose="02020603050405020304" pitchFamily="18" charset="0"/>
              </a:rPr>
              <a:t>	                                               , which is positive, so </a:t>
            </a:r>
            <a:r>
              <a:rPr lang="en-US" altLang="zh-CN" i="1" dirty="0" err="1">
                <a:solidFill>
                  <a:prstClr val="black"/>
                </a:solidFill>
                <a:cs typeface="Times New Roman" panose="02020603050405020304" pitchFamily="18" charset="0"/>
              </a:rPr>
              <a:t>h</a:t>
            </a:r>
            <a:r>
              <a:rPr lang="en-US" altLang="zh-CN" b="1" baseline="-25000" dirty="0" err="1">
                <a:solidFill>
                  <a:prstClr val="black"/>
                </a:solidFill>
                <a:cs typeface="Times New Roman" panose="02020603050405020304" pitchFamily="18" charset="0"/>
              </a:rPr>
              <a:t>w</a:t>
            </a:r>
            <a:r>
              <a:rPr lang="en-US" altLang="zh-CN" i="1" baseline="-25000" dirty="0" err="1">
                <a:solidFill>
                  <a:prstClr val="black"/>
                </a:solidFill>
                <a:cs typeface="Times New Roman" panose="02020603050405020304" pitchFamily="18" charset="0"/>
              </a:rPr>
              <a:t>,b</a:t>
            </a:r>
            <a:r>
              <a:rPr lang="en-US" altLang="zh-CN" dirty="0">
                <a:solidFill>
                  <a:prstClr val="black"/>
                </a:solidFill>
                <a:cs typeface="Times New Roman" panose="02020603050405020304" pitchFamily="18" charset="0"/>
              </a:rPr>
              <a:t>(</a:t>
            </a:r>
            <a:r>
              <a:rPr lang="en-US" altLang="zh-CN" b="1" dirty="0">
                <a:solidFill>
                  <a:prstClr val="black"/>
                </a:solidFill>
                <a:cs typeface="Times New Roman" panose="02020603050405020304" pitchFamily="18" charset="0"/>
              </a:rPr>
              <a:t>x</a:t>
            </a:r>
            <a:r>
              <a:rPr lang="en-US" altLang="zh-CN" dirty="0">
                <a:solidFill>
                  <a:prstClr val="black"/>
                </a:solidFill>
                <a:cs typeface="Times New Roman" panose="02020603050405020304" pitchFamily="18" charset="0"/>
              </a:rPr>
              <a:t>)=+1</a:t>
            </a:r>
          </a:p>
          <a:p>
            <a:pPr algn="just" eaLnBrk="1" fontAlgn="auto" hangingPunct="1">
              <a:spcBef>
                <a:spcPts val="0"/>
              </a:spcBef>
              <a:spcAft>
                <a:spcPts val="0"/>
              </a:spcAft>
            </a:pPr>
            <a:r>
              <a:rPr lang="en-US" altLang="zh-CN" dirty="0">
                <a:solidFill>
                  <a:prstClr val="black"/>
                </a:solidFill>
                <a:cs typeface="Times New Roman" panose="02020603050405020304" pitchFamily="18" charset="0"/>
              </a:rPr>
              <a:t>It means </a:t>
            </a:r>
            <a:r>
              <a:rPr lang="en-US" altLang="zh-CN" b="1" dirty="0">
                <a:solidFill>
                  <a:prstClr val="black"/>
                </a:solidFill>
                <a:cs typeface="Times New Roman" panose="02020603050405020304" pitchFamily="18" charset="0"/>
              </a:rPr>
              <a:t>x</a:t>
            </a:r>
            <a:r>
              <a:rPr lang="en-US" altLang="zh-CN" dirty="0">
                <a:solidFill>
                  <a:prstClr val="black"/>
                </a:solidFill>
                <a:cs typeface="Times New Roman" panose="02020603050405020304" pitchFamily="18" charset="0"/>
              </a:rPr>
              <a:t> is above the hyperplane.</a:t>
            </a:r>
          </a:p>
        </p:txBody>
      </p:sp>
      <p:sp>
        <p:nvSpPr>
          <p:cNvPr id="34" name="文本框 33">
            <a:extLst>
              <a:ext uri="{FF2B5EF4-FFF2-40B4-BE49-F238E27FC236}">
                <a16:creationId xmlns:a16="http://schemas.microsoft.com/office/drawing/2014/main" id="{0C649405-472C-43E1-BCC8-DB016B8A1CB3}"/>
              </a:ext>
            </a:extLst>
          </p:cNvPr>
          <p:cNvSpPr txBox="1"/>
          <p:nvPr/>
        </p:nvSpPr>
        <p:spPr>
          <a:xfrm>
            <a:off x="740492" y="5545504"/>
            <a:ext cx="10802851" cy="461665"/>
          </a:xfrm>
          <a:prstGeom prst="rect">
            <a:avLst/>
          </a:prstGeom>
          <a:solidFill>
            <a:srgbClr val="002060"/>
          </a:solidFill>
        </p:spPr>
        <p:txBody>
          <a:bodyPr wrap="square" rtlCol="0">
            <a:spAutoFit/>
          </a:bodyPr>
          <a:lstStyle/>
          <a:p>
            <a:pPr algn="ctr"/>
            <a:r>
              <a:rPr lang="en-US" altLang="zh-CN" dirty="0">
                <a:solidFill>
                  <a:srgbClr val="FFFF00"/>
                </a:solidFill>
              </a:rPr>
              <a:t>It uses the position of </a:t>
            </a:r>
            <a:r>
              <a:rPr lang="en-US" altLang="zh-CN" b="1" dirty="0">
                <a:solidFill>
                  <a:srgbClr val="FFFF00"/>
                </a:solidFill>
              </a:rPr>
              <a:t>x</a:t>
            </a:r>
            <a:r>
              <a:rPr lang="en-US" altLang="zh-CN" dirty="0">
                <a:solidFill>
                  <a:srgbClr val="FFFF00"/>
                </a:solidFill>
              </a:rPr>
              <a:t> with respect to the hyperplane to predict </a:t>
            </a:r>
            <a:r>
              <a:rPr lang="en-US" altLang="zh-CN" b="1" dirty="0">
                <a:solidFill>
                  <a:srgbClr val="FFFF00"/>
                </a:solidFill>
              </a:rPr>
              <a:t>x</a:t>
            </a:r>
            <a:r>
              <a:rPr lang="en-US" altLang="zh-CN" dirty="0">
                <a:solidFill>
                  <a:srgbClr val="FFFF00"/>
                </a:solidFill>
              </a:rPr>
              <a:t>’s label</a:t>
            </a:r>
          </a:p>
        </p:txBody>
      </p:sp>
      <p:sp>
        <p:nvSpPr>
          <p:cNvPr id="35" name="矩形 34"/>
          <p:cNvSpPr/>
          <p:nvPr/>
        </p:nvSpPr>
        <p:spPr>
          <a:xfrm>
            <a:off x="6015104" y="2246618"/>
            <a:ext cx="2550917" cy="461665"/>
          </a:xfrm>
          <a:prstGeom prst="rect">
            <a:avLst/>
          </a:prstGeom>
        </p:spPr>
        <p:txBody>
          <a:bodyPr wrap="square">
            <a:spAutoFit/>
          </a:bodyPr>
          <a:lstStyle/>
          <a:p>
            <a:pPr algn="just" eaLnBrk="1" fontAlgn="auto" hangingPunct="1">
              <a:spcBef>
                <a:spcPts val="0"/>
              </a:spcBef>
              <a:spcAft>
                <a:spcPts val="0"/>
              </a:spcAft>
            </a:pPr>
            <a:r>
              <a:rPr lang="en-US" altLang="zh-CN" dirty="0">
                <a:solidFill>
                  <a:srgbClr val="FF0000"/>
                </a:solidFill>
                <a:cs typeface="Times New Roman" panose="02020603050405020304" pitchFamily="18" charset="0"/>
              </a:rPr>
              <a:t>(a linear classifier)</a:t>
            </a:r>
          </a:p>
        </p:txBody>
      </p:sp>
    </p:spTree>
    <p:extLst>
      <p:ext uri="{BB962C8B-B14F-4D97-AF65-F5344CB8AC3E}">
        <p14:creationId xmlns:p14="http://schemas.microsoft.com/office/powerpoint/2010/main" val="3366903314"/>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4" y="76200"/>
            <a:ext cx="10969895" cy="838200"/>
          </a:xfrm>
        </p:spPr>
        <p:txBody>
          <a:bodyPr/>
          <a:lstStyle/>
          <a:p>
            <a:r>
              <a:rPr lang="en-US" altLang="zh-CN" sz="3000" dirty="0">
                <a:ea typeface="楷体" panose="02010609060101010101" pitchFamily="49" charset="-122"/>
                <a:cs typeface="Calibri" panose="020F0502020204030204" pitchFamily="34" charset="0"/>
              </a:rPr>
              <a:t>Classifying data with a hyperplane</a:t>
            </a:r>
            <a:endParaRPr lang="zh-CN" altLang="en-US" sz="3000" dirty="0">
              <a:ea typeface="楷体" panose="02010609060101010101" pitchFamily="49" charset="-122"/>
              <a:cs typeface="Calibri" panose="020F0502020204030204" pitchFamily="34" charset="0"/>
            </a:endParaRPr>
          </a:p>
        </p:txBody>
      </p:sp>
      <p:sp>
        <p:nvSpPr>
          <p:cNvPr id="11" name="文本框 10">
            <a:extLst>
              <a:ext uri="{FF2B5EF4-FFF2-40B4-BE49-F238E27FC236}">
                <a16:creationId xmlns:a16="http://schemas.microsoft.com/office/drawing/2014/main" id="{1BCA7016-BE7C-4B87-979C-4BBBECED34CA}"/>
              </a:ext>
            </a:extLst>
          </p:cNvPr>
          <p:cNvSpPr txBox="1"/>
          <p:nvPr/>
        </p:nvSpPr>
        <p:spPr>
          <a:xfrm>
            <a:off x="797553" y="3128168"/>
            <a:ext cx="10365027" cy="830997"/>
          </a:xfrm>
          <a:prstGeom prst="rect">
            <a:avLst/>
          </a:prstGeom>
          <a:noFill/>
        </p:spPr>
        <p:txBody>
          <a:bodyPr wrap="square" rtlCol="0">
            <a:spAutoFit/>
          </a:bodyPr>
          <a:lstStyle/>
          <a:p>
            <a:r>
              <a:rPr lang="en-US" altLang="zh-CN" b="1" dirty="0"/>
              <a:t>The main questions is, given a set of linearly separable data, how to find such a hyperplane that separates the data points? </a:t>
            </a:r>
            <a:endParaRPr lang="zh-CN" altLang="en-US" b="1" dirty="0"/>
          </a:p>
        </p:txBody>
      </p:sp>
      <p:sp>
        <p:nvSpPr>
          <p:cNvPr id="12" name="文本框 11">
            <a:extLst>
              <a:ext uri="{FF2B5EF4-FFF2-40B4-BE49-F238E27FC236}">
                <a16:creationId xmlns:a16="http://schemas.microsoft.com/office/drawing/2014/main" id="{6C9A8498-5FB6-4768-B2CF-5DE000494DFF}"/>
              </a:ext>
            </a:extLst>
          </p:cNvPr>
          <p:cNvSpPr txBox="1"/>
          <p:nvPr/>
        </p:nvSpPr>
        <p:spPr>
          <a:xfrm>
            <a:off x="797553" y="4487302"/>
            <a:ext cx="11102615" cy="461665"/>
          </a:xfrm>
          <a:prstGeom prst="rect">
            <a:avLst/>
          </a:prstGeom>
          <a:noFill/>
        </p:spPr>
        <p:txBody>
          <a:bodyPr wrap="square" rtlCol="0">
            <a:spAutoFit/>
          </a:bodyPr>
          <a:lstStyle/>
          <a:p>
            <a:r>
              <a:rPr lang="en-US" altLang="zh-CN" dirty="0"/>
              <a:t>Next, we will at first introduce a simple algorithm to perform this task, i.e., perceptron </a:t>
            </a:r>
            <a:endParaRPr lang="zh-CN" altLang="en-US" dirty="0"/>
          </a:p>
        </p:txBody>
      </p:sp>
    </p:spTree>
    <p:extLst>
      <p:ext uri="{BB962C8B-B14F-4D97-AF65-F5344CB8AC3E}">
        <p14:creationId xmlns:p14="http://schemas.microsoft.com/office/powerpoint/2010/main" val="88286160"/>
      </p:ext>
    </p:extLst>
  </p:cSld>
  <p:clrMapOvr>
    <a:masterClrMapping/>
  </p:clrMapOvr>
  <p:transition advTm="12526"/>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64826</TotalTime>
  <Words>4132</Words>
  <Application>Microsoft Office PowerPoint</Application>
  <PresentationFormat>宽屏</PresentationFormat>
  <Paragraphs>390</Paragraphs>
  <Slides>68</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68</vt:i4>
      </vt:variant>
    </vt:vector>
  </HeadingPairs>
  <TitlesOfParts>
    <vt:vector size="77" baseType="lpstr">
      <vt:lpstr>黑体</vt:lpstr>
      <vt:lpstr>Arial</vt:lpstr>
      <vt:lpstr>Calibri</vt:lpstr>
      <vt:lpstr>Cambria Math</vt:lpstr>
      <vt:lpstr>Euclid Math One</vt:lpstr>
      <vt:lpstr>Times New Roman</vt:lpstr>
      <vt:lpstr>Blank Presentation</vt:lpstr>
      <vt:lpstr>Equation</vt:lpstr>
      <vt:lpstr>BMP 图像</vt:lpstr>
      <vt:lpstr>PowerPoint 演示文稿</vt:lpstr>
      <vt:lpstr>Outline</vt:lpstr>
      <vt:lpstr>Linear separability</vt:lpstr>
      <vt:lpstr>Linear separability</vt:lpstr>
      <vt:lpstr>PowerPoint 演示文稿</vt:lpstr>
      <vt:lpstr>Hyperplane</vt:lpstr>
      <vt:lpstr>Hyperplane</vt:lpstr>
      <vt:lpstr>Classifying data with a hyperplane</vt:lpstr>
      <vt:lpstr>Classifying data with a hyperplane</vt:lpstr>
      <vt:lpstr>Outline</vt:lpstr>
      <vt:lpstr>The perceptron learning algorithm</vt:lpstr>
      <vt:lpstr>The perceptron learning algorithm</vt:lpstr>
      <vt:lpstr>The perceptron learning algorithm</vt:lpstr>
      <vt:lpstr>The perceptron learning algorithm</vt:lpstr>
      <vt:lpstr>The perceptron learning algorithm</vt:lpstr>
      <vt:lpstr>PowerPoint 演示文稿</vt:lpstr>
      <vt:lpstr>Outline</vt:lpstr>
      <vt:lpstr>Redefine the separating hyperplane</vt:lpstr>
      <vt:lpstr>Redefine the separating hyperplane</vt:lpstr>
      <vt:lpstr>Geometric margin</vt:lpstr>
      <vt:lpstr>Geometric margin</vt:lpstr>
      <vt:lpstr>Hard-margin Support Vector Machine</vt:lpstr>
      <vt:lpstr>Hard-margin Support Vector Machine</vt:lpstr>
      <vt:lpstr>Hard-margin Support Vector Machine</vt:lpstr>
      <vt:lpstr>Hard-margin Support Vector Machine</vt:lpstr>
      <vt:lpstr>Hard-margin SVM solver based on duality</vt:lpstr>
      <vt:lpstr>Hard-margin SVM solver based on duality</vt:lpstr>
      <vt:lpstr>Hard-margin SVM solver based on duality</vt:lpstr>
      <vt:lpstr>Hard-margin SVM solver based on duality</vt:lpstr>
      <vt:lpstr>Hard-margin SVM solver based on duality</vt:lpstr>
      <vt:lpstr>Hard-margin SVM solver based on duality</vt:lpstr>
      <vt:lpstr>Hard-margin SVM</vt:lpstr>
      <vt:lpstr>Outline</vt:lpstr>
      <vt:lpstr>From hard-margin SVM to soft-margin SVM</vt:lpstr>
      <vt:lpstr>From hard-margin SVM to soft-margin SVM</vt:lpstr>
      <vt:lpstr>From hard-margin SVM to soft-margin SVM</vt:lpstr>
      <vt:lpstr>Soft-margin SVM</vt:lpstr>
      <vt:lpstr>Soft-margin SVM solver based on duality</vt:lpstr>
      <vt:lpstr>PowerPoint 演示文稿</vt:lpstr>
      <vt:lpstr>PowerPoint 演示文稿</vt:lpstr>
      <vt:lpstr>PowerPoint 演示文稿</vt:lpstr>
      <vt:lpstr>PowerPoint 演示文稿</vt:lpstr>
      <vt:lpstr>PowerPoint 演示文稿</vt:lpstr>
      <vt:lpstr>PowerPoint 演示文稿</vt:lpstr>
      <vt:lpstr>Soft-margin SVM</vt:lpstr>
      <vt:lpstr>Soft-margin SVM</vt:lpstr>
      <vt:lpstr>Outline</vt:lpstr>
      <vt:lpstr>For nonlinear classification: Mapping from low dimensional space to a high dimensional one</vt:lpstr>
      <vt:lpstr>For nonlinear classification: Mapping from low dimensional space to a high dimensional one</vt:lpstr>
      <vt:lpstr>For nonlinear classification: Mapping from low dimensional space to a high dimensional one</vt:lpstr>
      <vt:lpstr>For nonlinear classification: Mapping from low dimensional space to a high dimensional  one</vt:lpstr>
      <vt:lpstr>Kernel function</vt:lpstr>
      <vt:lpstr>Kernel function</vt:lpstr>
      <vt:lpstr>Kernel function</vt:lpstr>
      <vt:lpstr>Kernelized SVM</vt:lpstr>
      <vt:lpstr>Nonlinear SVM</vt:lpstr>
      <vt:lpstr>PowerPoint 演示文稿</vt:lpstr>
      <vt:lpstr>Outline</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Steve Seitz</dc:creator>
  <cp:lastModifiedBy>lin</cp:lastModifiedBy>
  <cp:revision>6759</cp:revision>
  <cp:lastPrinted>2024-09-01T03:11:33Z</cp:lastPrinted>
  <dcterms:created xsi:type="dcterms:W3CDTF">1998-05-10T17:20:27Z</dcterms:created>
  <dcterms:modified xsi:type="dcterms:W3CDTF">2025-03-10T08:20:25Z</dcterms:modified>
</cp:coreProperties>
</file>